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endParaRPr/>
          </a:p>
        </p:txBody>
      </p:sp>
      <p:sp>
        <p:nvSpPr>
          <p:cNvPr id="60" name="Shape 60"/>
          <p:cNvSpPr>
            <a:spLocks noGrp="1"/>
          </p:cNvSpPr>
          <p:nvPr>
            <p:ph type="body" sz="quarter" idx="1"/>
          </p:nvPr>
        </p:nvSpPr>
        <p:spPr>
          <a:prstGeom prst="rect">
            <a:avLst/>
          </a:prstGeom>
        </p:spPr>
        <p:txBody>
          <a:bodyPr/>
          <a:lstStyle/>
          <a:p>
            <a:pPr defTabSz="914400">
              <a:lnSpc>
                <a:spcPct val="100000"/>
              </a:lnSpc>
              <a:defRPr sz="2000">
                <a:latin typeface="Arial"/>
                <a:ea typeface="Arial"/>
                <a:cs typeface="Arial"/>
                <a:sym typeface="Arial"/>
              </a:defRPr>
            </a:pPr>
            <a:r>
              <a:t>The intent of this figure is to show that human influence has warmed the climate at a rate that is unprecedented in at least the last 2000 years.</a:t>
            </a:r>
          </a:p>
          <a:p>
            <a:pPr defTabSz="914400">
              <a:lnSpc>
                <a:spcPct val="100000"/>
              </a:lnSpc>
              <a:defRPr sz="2000">
                <a:latin typeface="Arial"/>
                <a:ea typeface="Arial"/>
                <a:cs typeface="Arial"/>
                <a:sym typeface="Arial"/>
              </a:defRPr>
            </a:pPr>
            <a:endParaRPr/>
          </a:p>
          <a:p>
            <a:pPr defTabSz="914400">
              <a:lnSpc>
                <a:spcPct val="100000"/>
              </a:lnSpc>
              <a:defRPr sz="2000" b="1">
                <a:latin typeface="Arial"/>
                <a:ea typeface="Arial"/>
                <a:cs typeface="Arial"/>
                <a:sym typeface="Arial"/>
              </a:defRPr>
            </a:pPr>
            <a:r>
              <a:t>This figure has two important messages:</a:t>
            </a:r>
          </a:p>
          <a:p>
            <a:pPr marL="370416" indent="-370416" defTabSz="914400">
              <a:lnSpc>
                <a:spcPct val="100000"/>
              </a:lnSpc>
              <a:buSzPct val="100000"/>
              <a:buAutoNum type="arabicPeriod"/>
              <a:defRPr sz="2000">
                <a:latin typeface="Arial"/>
                <a:ea typeface="Arial"/>
                <a:cs typeface="Arial"/>
                <a:sym typeface="Arial"/>
              </a:defRPr>
            </a:pPr>
            <a:r>
              <a:t>Climate is warming at a rate that is very unusual – this can be seen in the left panel.</a:t>
            </a:r>
          </a:p>
          <a:p>
            <a:pPr marL="370416" indent="-370416" defTabSz="914400">
              <a:lnSpc>
                <a:spcPct val="100000"/>
              </a:lnSpc>
              <a:buSzPct val="100000"/>
              <a:buAutoNum type="arabicPeriod"/>
              <a:defRPr sz="2000">
                <a:latin typeface="Arial"/>
                <a:ea typeface="Arial"/>
                <a:cs typeface="Arial"/>
                <a:sym typeface="Arial"/>
              </a:defRPr>
            </a:pPr>
            <a:r>
              <a:t>The climate is warming as a consequence of human activities – this can be seen in the right panel.</a:t>
            </a:r>
          </a:p>
          <a:p>
            <a:pPr defTabSz="914400">
              <a:lnSpc>
                <a:spcPct val="100000"/>
              </a:lnSpc>
              <a:defRPr sz="2000">
                <a:latin typeface="Arial"/>
                <a:ea typeface="Arial"/>
                <a:cs typeface="Arial"/>
                <a:sym typeface="Arial"/>
              </a:defRPr>
            </a:pPr>
            <a:endParaRPr/>
          </a:p>
          <a:p>
            <a:pPr defTabSz="914400">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a:t>
            </a:r>
            <a:r>
              <a:rPr b="1"/>
              <a:t>Caption</a:t>
            </a:r>
            <a:r>
              <a:t>-----------------------</a:t>
            </a:r>
          </a:p>
          <a:p>
            <a:pPr defTabSz="914400">
              <a:lnSpc>
                <a:spcPct val="100000"/>
              </a:lnSpc>
              <a:defRPr sz="2000" b="1">
                <a:latin typeface="Arial"/>
                <a:ea typeface="Arial"/>
                <a:cs typeface="Arial"/>
                <a:sym typeface="Arial"/>
              </a:defRPr>
            </a:pPr>
            <a:r>
              <a:t>Figure SPM.1 | History of global temperature change and causes of recent warming</a:t>
            </a:r>
          </a:p>
          <a:p>
            <a:pPr defTabSz="914400">
              <a:lnSpc>
                <a:spcPct val="100000"/>
              </a:lnSpc>
              <a:defRPr sz="2000">
                <a:latin typeface="Arial"/>
                <a:ea typeface="Arial"/>
                <a:cs typeface="Arial"/>
                <a:sym typeface="Arial"/>
              </a:defRPr>
            </a:pPr>
            <a:r>
              <a:rPr b="1"/>
              <a:t>Panel (a)</a:t>
            </a:r>
            <a:r>
              <a:t> Changes in global surface temperature reconstructed from paleoclimate archives (solid grey line, years 1–2000) and from direct observations (solid black line, 1850–2020), both relative to 1850–1900 and decadally averaged. The vertical bar on the left shows the estimated temperature (very likely range) during the warmest multi-century period in at least the last 100,000 years, which occurred around 6500 years ago during the current interglacial period (Holocene). The Last Interglacial, around 125,000 years ago, is the next most recent candidate for a period of higher temperature. These past warm periods were caused by slow (multi-millennial) orbital variations. The grey shading with white diagonal lines shows the very likely ranges for the temperature reconstructions.</a:t>
            </a:r>
          </a:p>
          <a:p>
            <a:pPr defTabSz="914400">
              <a:lnSpc>
                <a:spcPct val="100000"/>
              </a:lnSpc>
              <a:defRPr sz="2000">
                <a:latin typeface="Arial"/>
                <a:ea typeface="Arial"/>
                <a:cs typeface="Arial"/>
                <a:sym typeface="Arial"/>
              </a:defRPr>
            </a:pPr>
            <a:r>
              <a:rPr b="1"/>
              <a:t>Panel (b)</a:t>
            </a:r>
            <a:r>
              <a:t> Changes in global surface temperature over the past 170 years (black line) relative to 1850–1900 and annually averaged, compared to Coupled Model Intercomparison Project Phase 6 (CMIP6) climate model simulations (see Box SPM.1) of the temperature response to both human and natural drivers (brown) and to only natural drivers (solar and volcanic activity, green). Solid coloured lines show the multi-model average, and coloured shades show the very likely range of simulations. (See Figure SPM.2 for the assessed contributions to warming). {2.3.1; Cross-Chapter Box 2.3; 3.3; TS.2.2; Cross-Section Box TS.1, Figure 1a}</a:t>
            </a:r>
          </a:p>
          <a:p>
            <a:pPr defTabSz="914400">
              <a:lnSpc>
                <a:spcPct val="100000"/>
              </a:lnSpc>
              <a:defRPr sz="2000">
                <a:latin typeface="Arial"/>
                <a:ea typeface="Arial"/>
                <a:cs typeface="Arial"/>
                <a:sym typeface="Arial"/>
              </a:defRPr>
            </a:pPr>
            <a:endParaRPr/>
          </a:p>
          <a:p>
            <a:pPr defTabSz="914400">
              <a:lnSpc>
                <a:spcPct val="100000"/>
              </a:lnSpc>
              <a:defRPr sz="2000">
                <a:latin typeface="Arial"/>
                <a:ea typeface="Arial"/>
                <a:cs typeface="Arial"/>
                <a:sym typeface="Arial"/>
              </a:defRPr>
            </a:pPr>
            <a:endParaRPr/>
          </a:p>
          <a:p>
            <a:pPr defTabSz="914400">
              <a:lnSpc>
                <a:spcPct val="100000"/>
              </a:lnSpc>
              <a:defRPr sz="2000">
                <a:latin typeface="Arial"/>
                <a:ea typeface="Arial"/>
                <a:cs typeface="Arial"/>
                <a:sym typeface="Arial"/>
              </a:defRPr>
            </a:pPr>
            <a:endParaRPr/>
          </a:p>
          <a:p>
            <a:pPr defTabSz="914400">
              <a:lnSpc>
                <a:spcPct val="100000"/>
              </a:lnSpc>
              <a:defRPr sz="1200">
                <a:latin typeface="Arial"/>
                <a:ea typeface="Arial"/>
                <a:cs typeface="Arial"/>
                <a:sym typeface="Arial"/>
              </a:defRPr>
            </a:pPr>
            <a:endParaRPr/>
          </a:p>
          <a:p>
            <a:pPr defTabSz="914400">
              <a:lnSpc>
                <a:spcPct val="100000"/>
              </a:lnSpc>
              <a:defRPr sz="1200">
                <a:latin typeface="Arial"/>
                <a:ea typeface="Arial"/>
                <a:cs typeface="Arial"/>
                <a:sym typeface="Arial"/>
              </a:defRPr>
            </a:pPr>
            <a:endParaRPr/>
          </a:p>
          <a:p>
            <a:pPr defTabSz="914400">
              <a:lnSpc>
                <a:spcPct val="100000"/>
              </a:lnSpc>
              <a:defRPr sz="1200">
                <a:latin typeface="Arial"/>
                <a:ea typeface="Arial"/>
                <a:cs typeface="Arial"/>
                <a:sym typeface="Arial"/>
              </a:defRPr>
            </a:pPr>
            <a:endParaRPr/>
          </a:p>
          <a:p>
            <a:pPr defTabSz="914400">
              <a:lnSpc>
                <a:spcPct val="100000"/>
              </a:lnSpc>
              <a:defRPr sz="1200">
                <a:latin typeface="Arial"/>
                <a:ea typeface="Arial"/>
                <a:cs typeface="Arial"/>
                <a:sym typeface="Arial"/>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endParaRPr/>
          </a:p>
        </p:txBody>
      </p:sp>
      <p:sp>
        <p:nvSpPr>
          <p:cNvPr id="70" name="Shape 70"/>
          <p:cNvSpPr>
            <a:spLocks noGrp="1"/>
          </p:cNvSpPr>
          <p:nvPr>
            <p:ph type="body" sz="quarter" idx="1"/>
          </p:nvPr>
        </p:nvSpPr>
        <p:spPr>
          <a:prstGeom prst="rect">
            <a:avLst/>
          </a:prstGeom>
        </p:spPr>
        <p:txBody>
          <a:bodyPr/>
          <a:lstStyle/>
          <a:p>
            <a:pPr marL="254000" indent="-254000" defTabSz="914400">
              <a:lnSpc>
                <a:spcPct val="115000"/>
              </a:lnSpc>
              <a:buSzPct val="123000"/>
              <a:buChar char="•"/>
              <a:defRPr sz="2000"/>
            </a:pPr>
            <a:r>
              <a:t>This figure shows global surface temperature reconstructed from paleoclimate archives (grey line) over the past 2000 years, and from direct observations (in black line) since 1950 to present.</a:t>
            </a:r>
          </a:p>
          <a:p>
            <a:pPr marL="254000" indent="-254000" defTabSz="914400">
              <a:lnSpc>
                <a:spcPct val="115000"/>
              </a:lnSpc>
              <a:buSzPct val="123000"/>
              <a:buChar char="•"/>
              <a:defRPr sz="2000"/>
            </a:pPr>
            <a:r>
              <a:t>The observed warming rate since the 1970s is unprecedented in at least 2000 years.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endParaRPr/>
          </a:p>
        </p:txBody>
      </p:sp>
      <p:sp>
        <p:nvSpPr>
          <p:cNvPr id="80" name="Shape 80"/>
          <p:cNvSpPr>
            <a:spLocks noGrp="1"/>
          </p:cNvSpPr>
          <p:nvPr>
            <p:ph type="body" sz="quarter" idx="1"/>
          </p:nvPr>
        </p:nvSpPr>
        <p:spPr>
          <a:prstGeom prst="rect">
            <a:avLst/>
          </a:prstGeom>
        </p:spPr>
        <p:txBody>
          <a:bodyPr/>
          <a:lstStyle/>
          <a:p>
            <a:pPr marL="254000" indent="-254000" defTabSz="914400">
              <a:lnSpc>
                <a:spcPct val="115000"/>
              </a:lnSpc>
              <a:buSzPct val="123000"/>
              <a:buChar char="•"/>
              <a:defRPr sz="2000">
                <a:latin typeface="Arial"/>
                <a:ea typeface="Arial"/>
                <a:cs typeface="Arial"/>
                <a:sym typeface="Arial"/>
              </a:defRPr>
            </a:pPr>
            <a:r>
              <a:t>The vertical bar on the left hand side shows the estimated temperature during the warmest multi-century period in at least the last 100,000 years, which occurred around 6500 years ago during the current interglacial period (the Holocene period).</a:t>
            </a:r>
          </a:p>
          <a:p>
            <a:pPr marL="254000" indent="-254000" defTabSz="914400">
              <a:lnSpc>
                <a:spcPct val="115000"/>
              </a:lnSpc>
              <a:buSzPct val="123000"/>
              <a:buChar char="•"/>
              <a:defRPr sz="2000">
                <a:latin typeface="Arial"/>
                <a:ea typeface="Arial"/>
                <a:cs typeface="Arial"/>
                <a:sym typeface="Arial"/>
              </a:defRPr>
            </a:pPr>
            <a:r>
              <a:t>The global surface temperature we have now is the warmest in about the last 100 thousand years.</a:t>
            </a:r>
          </a:p>
          <a:p>
            <a:pPr marL="254000" indent="-254000" defTabSz="914400">
              <a:lnSpc>
                <a:spcPct val="115000"/>
              </a:lnSpc>
              <a:buSzPct val="123000"/>
              <a:buChar char="•"/>
              <a:defRPr sz="2000">
                <a:latin typeface="Arial"/>
                <a:ea typeface="Arial"/>
                <a:cs typeface="Arial"/>
                <a:sym typeface="Arial"/>
              </a:defRPr>
            </a:pPr>
            <a:r>
              <a:t>This shows that warming of the last decade is outside of the range of the current interglacial period (since more than 100 000 years).</a:t>
            </a:r>
          </a:p>
          <a:p>
            <a:pPr defTabSz="914400">
              <a:lnSpc>
                <a:spcPct val="115000"/>
              </a:lnSpc>
              <a:defRPr sz="1200">
                <a:latin typeface="Arial"/>
                <a:ea typeface="Arial"/>
                <a:cs typeface="Arial"/>
                <a:sym typeface="Arial"/>
              </a:defRPr>
            </a:pPr>
            <a:endParaRPr sz="1000"/>
          </a:p>
          <a:p>
            <a:pPr indent="457200" defTabSz="914400">
              <a:lnSpc>
                <a:spcPct val="115000"/>
              </a:lnSpc>
            </a:pPr>
            <a:endParaRPr sz="1000"/>
          </a:p>
          <a:p>
            <a:pPr defTabSz="914400">
              <a:lnSpc>
                <a:spcPct val="115000"/>
              </a:lnSpc>
            </a:pPr>
            <a:endParaRPr sz="1000"/>
          </a:p>
          <a:p>
            <a:pPr defTabSz="914400">
              <a:lnSpc>
                <a:spcPct val="115000"/>
              </a:lnSpc>
            </a:pP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914400">
              <a:lnSpc>
                <a:spcPct val="115000"/>
              </a:lnSpc>
              <a:defRPr sz="2000">
                <a:latin typeface="Arial"/>
                <a:ea typeface="Arial"/>
                <a:cs typeface="Arial"/>
                <a:sym typeface="Arial"/>
              </a:defRPr>
            </a:pPr>
            <a:r>
              <a:t>Having a closer look at the change in global surface temperature observed in the last 170 years:</a:t>
            </a:r>
          </a:p>
          <a:p>
            <a:pPr defTabSz="914400">
              <a:lnSpc>
                <a:spcPct val="115000"/>
              </a:lnSpc>
              <a:defRPr sz="2000">
                <a:latin typeface="Arial"/>
                <a:ea typeface="Arial"/>
                <a:cs typeface="Arial"/>
                <a:sym typeface="Arial"/>
              </a:defRPr>
            </a:pPr>
            <a:endParaRPr/>
          </a:p>
          <a:p>
            <a:pPr defTabSz="914400">
              <a:lnSpc>
                <a:spcPct val="115000"/>
              </a:lnSpc>
              <a:defRPr sz="2000" b="1">
                <a:latin typeface="Arial"/>
                <a:ea typeface="Arial"/>
                <a:cs typeface="Arial"/>
                <a:sym typeface="Arial"/>
              </a:defRPr>
            </a:pPr>
            <a:r>
              <a:t>[click - observed temperature - black line]</a:t>
            </a:r>
          </a:p>
          <a:p>
            <a:pPr marL="254000" indent="-254000" defTabSz="914400">
              <a:lnSpc>
                <a:spcPct val="115000"/>
              </a:lnSpc>
              <a:buSzPct val="123000"/>
              <a:buChar char="•"/>
              <a:defRPr sz="2000">
                <a:latin typeface="Arial"/>
                <a:ea typeface="Arial"/>
                <a:cs typeface="Arial"/>
                <a:sym typeface="Arial"/>
              </a:defRPr>
            </a:pPr>
            <a:r>
              <a:t>Over the last decade, global surface temperature has become 1.1°C warmer than the period 1850-1900. This compares today’s global surface temperature with pre-industrial levels.</a:t>
            </a:r>
          </a:p>
          <a:p>
            <a:pPr marL="254000" indent="-254000" defTabSz="914400">
              <a:lnSpc>
                <a:spcPct val="115000"/>
              </a:lnSpc>
              <a:buSzPct val="123000"/>
              <a:buChar char="•"/>
              <a:defRPr sz="2000">
                <a:latin typeface="Arial"/>
                <a:ea typeface="Arial"/>
                <a:cs typeface="Arial"/>
                <a:sym typeface="Arial"/>
              </a:defRPr>
            </a:pPr>
            <a:r>
              <a:t>Each of the last four decades has been successively warmer than any decade that came before it since 1850.</a:t>
            </a:r>
          </a:p>
          <a:p>
            <a:pPr marL="254000" indent="-254000" defTabSz="914400">
              <a:lnSpc>
                <a:spcPct val="115000"/>
              </a:lnSpc>
              <a:buSzPct val="123000"/>
              <a:buChar char="•"/>
              <a:defRPr sz="2000">
                <a:latin typeface="Arial"/>
                <a:ea typeface="Arial"/>
                <a:cs typeface="Arial"/>
                <a:sym typeface="Arial"/>
              </a:defRPr>
            </a:pPr>
            <a:r>
              <a:t>To understand what is causing this warming, we use computer models that simulate the global surface temperature.</a:t>
            </a:r>
          </a:p>
          <a:p>
            <a:pPr defTabSz="914400">
              <a:lnSpc>
                <a:spcPct val="115000"/>
              </a:lnSpc>
              <a:defRPr sz="2000">
                <a:latin typeface="Arial"/>
                <a:ea typeface="Arial"/>
                <a:cs typeface="Arial"/>
                <a:sym typeface="Arial"/>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endParaRPr/>
          </a:p>
        </p:txBody>
      </p:sp>
      <p:sp>
        <p:nvSpPr>
          <p:cNvPr id="104" name="Shape 104"/>
          <p:cNvSpPr>
            <a:spLocks noGrp="1"/>
          </p:cNvSpPr>
          <p:nvPr>
            <p:ph type="body" sz="quarter" idx="1"/>
          </p:nvPr>
        </p:nvSpPr>
        <p:spPr>
          <a:prstGeom prst="rect">
            <a:avLst/>
          </a:prstGeom>
        </p:spPr>
        <p:txBody>
          <a:bodyPr/>
          <a:lstStyle/>
          <a:p>
            <a:pPr defTabSz="914400">
              <a:lnSpc>
                <a:spcPct val="115000"/>
              </a:lnSpc>
              <a:defRPr sz="2000" b="1">
                <a:latin typeface="Arial"/>
                <a:ea typeface="Arial"/>
                <a:cs typeface="Arial"/>
                <a:sym typeface="Arial"/>
              </a:defRPr>
            </a:pPr>
            <a:r>
              <a:t>[simulated temperature with natural factors only - green line]</a:t>
            </a:r>
          </a:p>
          <a:p>
            <a:pPr marL="457200" indent="-298450" defTabSz="914400">
              <a:lnSpc>
                <a:spcPct val="115000"/>
              </a:lnSpc>
              <a:buClr>
                <a:srgbClr val="000000"/>
              </a:buClr>
              <a:buSzPts val="2000"/>
              <a:buFont typeface="Arial"/>
              <a:buChar char="●"/>
              <a:defRPr sz="2000">
                <a:latin typeface="Arial"/>
                <a:ea typeface="Arial"/>
                <a:cs typeface="Arial"/>
                <a:sym typeface="Arial"/>
              </a:defRPr>
            </a:pPr>
            <a:r>
              <a:t>Earth’s climate can fluctuate due to natural factors, such as volcanic eruptions or the sun's activity. </a:t>
            </a:r>
          </a:p>
          <a:p>
            <a:pPr marL="457200" indent="-298450" defTabSz="914400">
              <a:lnSpc>
                <a:spcPct val="115000"/>
              </a:lnSpc>
              <a:buClr>
                <a:srgbClr val="000000"/>
              </a:buClr>
              <a:buSzPts val="2000"/>
              <a:buFont typeface="Arial"/>
              <a:buChar char="●"/>
              <a:defRPr sz="2000">
                <a:latin typeface="Arial"/>
                <a:ea typeface="Arial"/>
                <a:cs typeface="Arial"/>
                <a:sym typeface="Arial"/>
              </a:defRPr>
            </a:pPr>
            <a:r>
              <a:t>The global warming we observe since 1850 is not caused by such natural events. </a:t>
            </a:r>
          </a:p>
          <a:p>
            <a:pPr marL="457200" indent="-298450" defTabSz="914400">
              <a:lnSpc>
                <a:spcPct val="115000"/>
              </a:lnSpc>
              <a:buClr>
                <a:srgbClr val="000000"/>
              </a:buClr>
              <a:buSzPts val="2000"/>
              <a:buFont typeface="Arial"/>
              <a:buChar char="●"/>
              <a:defRPr sz="2000">
                <a:latin typeface="Arial"/>
                <a:ea typeface="Arial"/>
                <a:cs typeface="Arial"/>
                <a:sym typeface="Arial"/>
              </a:defRPr>
            </a:pPr>
            <a:endParaRPr/>
          </a:p>
          <a:p>
            <a:pPr defTabSz="914400">
              <a:lnSpc>
                <a:spcPct val="115000"/>
              </a:lnSpc>
              <a:defRPr sz="2000">
                <a:latin typeface="Arial"/>
                <a:ea typeface="Arial"/>
                <a:cs typeface="Arial"/>
                <a:sym typeface="Arial"/>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pPr defTabSz="914400">
              <a:lnSpc>
                <a:spcPct val="115000"/>
              </a:lnSpc>
              <a:defRPr sz="2000" b="1">
                <a:latin typeface="Arial"/>
                <a:ea typeface="Arial"/>
                <a:cs typeface="Arial"/>
                <a:sym typeface="Arial"/>
              </a:defRPr>
            </a:pPr>
            <a:r>
              <a:t>[simulated temperature including human and natural factors - brown line]</a:t>
            </a:r>
          </a:p>
          <a:p>
            <a:pPr marL="254000" indent="-254000" defTabSz="914400">
              <a:lnSpc>
                <a:spcPct val="115000"/>
              </a:lnSpc>
              <a:buSzPct val="123000"/>
              <a:buChar char="•"/>
              <a:defRPr sz="2000">
                <a:latin typeface="Arial"/>
                <a:ea typeface="Arial"/>
                <a:cs typeface="Arial"/>
                <a:sym typeface="Arial"/>
              </a:defRPr>
            </a:pPr>
            <a:r>
              <a:t>Today’s warming is caused by human activities emitting greenhouse gases from burning fossil fuels and land use change.</a:t>
            </a:r>
          </a:p>
          <a:p>
            <a:pPr marL="254000" indent="-254000" defTabSz="914400">
              <a:lnSpc>
                <a:spcPct val="115000"/>
              </a:lnSpc>
              <a:buSzPct val="123000"/>
              <a:buChar char="•"/>
              <a:defRPr sz="2000">
                <a:latin typeface="Arial"/>
                <a:ea typeface="Arial"/>
                <a:cs typeface="Arial"/>
                <a:sym typeface="Arial"/>
              </a:defRPr>
            </a:pPr>
            <a:r>
              <a:t>Greenhouse gases trap heat in the atmosphere cause an imbalance of the Earth’s energy budget, heating the climate system.</a:t>
            </a:r>
          </a:p>
          <a:p>
            <a:pPr marL="254000" indent="-254000" defTabSz="914400">
              <a:lnSpc>
                <a:spcPct val="115000"/>
              </a:lnSpc>
              <a:buSzPct val="123000"/>
              <a:buChar char="•"/>
              <a:defRPr sz="2000">
                <a:latin typeface="Arial"/>
                <a:ea typeface="Arial"/>
                <a:cs typeface="Arial"/>
                <a:sym typeface="Arial"/>
              </a:defRPr>
            </a:pPr>
            <a:r>
              <a:t>Human activities have warmed the climate over the last 170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Slide Blank">
    <p:spTree>
      <p:nvGrpSpPr>
        <p:cNvPr id="1" name=""/>
        <p:cNvGrpSpPr/>
        <p:nvPr/>
      </p:nvGrpSpPr>
      <p:grpSpPr>
        <a:xfrm>
          <a:off x="0" y="0"/>
          <a:ext cx="0" cy="0"/>
          <a:chOff x="0" y="0"/>
          <a:chExt cx="0" cy="0"/>
        </a:xfrm>
      </p:grpSpPr>
      <p:sp>
        <p:nvSpPr>
          <p:cNvPr id="2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2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25" name="Image" descr="Image"/>
          <p:cNvPicPr>
            <a:picLocks noChangeAspect="1"/>
          </p:cNvPicPr>
          <p:nvPr/>
        </p:nvPicPr>
        <p:blipFill>
          <a:blip r:embed="rId2"/>
          <a:stretch>
            <a:fillRect/>
          </a:stretch>
        </p:blipFill>
        <p:spPr>
          <a:xfrm>
            <a:off x="22422484" y="12891989"/>
            <a:ext cx="1720397" cy="697008"/>
          </a:xfrm>
          <a:prstGeom prst="rect">
            <a:avLst/>
          </a:prstGeom>
          <a:ln w="12700">
            <a:miter lim="400000"/>
          </a:ln>
        </p:spPr>
      </p:pic>
      <p:sp>
        <p:nvSpPr>
          <p:cNvPr id="2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p:bg>
      <p:bgPr>
        <a:solidFill>
          <a:srgbClr val="5492CD"/>
        </a:solidFill>
        <a:effectLst/>
      </p:bgPr>
    </p:bg>
    <p:spTree>
      <p:nvGrpSpPr>
        <p:cNvPr id="1" name=""/>
        <p:cNvGrpSpPr/>
        <p:nvPr/>
      </p:nvGrpSpPr>
      <p:grpSpPr>
        <a:xfrm>
          <a:off x="0" y="0"/>
          <a:ext cx="0" cy="0"/>
          <a:chOff x="0" y="0"/>
          <a:chExt cx="0" cy="0"/>
        </a:xfrm>
      </p:grpSpPr>
      <p:pic>
        <p:nvPicPr>
          <p:cNvPr id="34" name="Picture 4" descr="Picture 4"/>
          <p:cNvPicPr>
            <a:picLocks noChangeAspect="1"/>
          </p:cNvPicPr>
          <p:nvPr/>
        </p:nvPicPr>
        <p:blipFill>
          <a:blip r:embed="rId2"/>
          <a:stretch>
            <a:fillRect/>
          </a:stretch>
        </p:blipFill>
        <p:spPr>
          <a:xfrm>
            <a:off x="14091860" y="128298"/>
            <a:ext cx="6797820" cy="1227158"/>
          </a:xfrm>
          <a:prstGeom prst="rect">
            <a:avLst/>
          </a:prstGeom>
          <a:ln w="12700">
            <a:miter lim="400000"/>
          </a:ln>
        </p:spPr>
      </p:pic>
      <p:sp>
        <p:nvSpPr>
          <p:cNvPr id="35" name="Text Placeholder 6"/>
          <p:cNvSpPr txBox="1"/>
          <p:nvPr/>
        </p:nvSpPr>
        <p:spPr>
          <a:xfrm>
            <a:off x="723900" y="387893"/>
            <a:ext cx="8315315" cy="1038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lgn="l" defTabSz="685677">
              <a:lnSpc>
                <a:spcPts val="1800"/>
              </a:lnSpc>
              <a:spcBef>
                <a:spcPts val="2400"/>
              </a:spcBef>
              <a:defRPr sz="2900" b="1">
                <a:solidFill>
                  <a:srgbClr val="FFFFFF"/>
                </a:solidFill>
                <a:latin typeface="Arial"/>
                <a:ea typeface="Arial"/>
                <a:cs typeface="Arial"/>
                <a:sym typeface="Arial"/>
              </a:defRPr>
            </a:pPr>
            <a:r>
              <a:t>SIXTH ASSESSMENT REPORT </a:t>
            </a:r>
          </a:p>
          <a:p>
            <a:pPr algn="l" defTabSz="685677">
              <a:lnSpc>
                <a:spcPts val="1800"/>
              </a:lnSpc>
              <a:spcBef>
                <a:spcPts val="2400"/>
              </a:spcBef>
              <a:defRPr sz="2900">
                <a:solidFill>
                  <a:srgbClr val="FFFFFF"/>
                </a:solidFill>
                <a:latin typeface="Arial"/>
                <a:ea typeface="Arial"/>
                <a:cs typeface="Arial"/>
                <a:sym typeface="Arial"/>
              </a:defRPr>
            </a:pPr>
            <a:r>
              <a:t>Working Group I – The Physical Science Basis</a:t>
            </a:r>
          </a:p>
        </p:txBody>
      </p:sp>
      <p:pic>
        <p:nvPicPr>
          <p:cNvPr id="36" name="header.png" descr="header.png"/>
          <p:cNvPicPr>
            <a:picLocks noChangeAspect="1"/>
          </p:cNvPicPr>
          <p:nvPr/>
        </p:nvPicPr>
        <p:blipFill>
          <a:blip r:embed="rId3"/>
          <a:srcRect r="25617"/>
          <a:stretch>
            <a:fillRect/>
          </a:stretch>
        </p:blipFill>
        <p:spPr>
          <a:xfrm>
            <a:off x="21005665" y="-1073"/>
            <a:ext cx="3402693" cy="1485901"/>
          </a:xfrm>
          <a:prstGeom prst="rect">
            <a:avLst/>
          </a:prstGeom>
          <a:ln w="12700">
            <a:miter lim="400000"/>
          </a:ln>
        </p:spPr>
      </p:pic>
      <p:sp>
        <p:nvSpPr>
          <p:cNvPr id="37" name="© IPCC 2022"/>
          <p:cNvSpPr txBox="1"/>
          <p:nvPr/>
        </p:nvSpPr>
        <p:spPr>
          <a:xfrm>
            <a:off x="11272242" y="872255"/>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38" name="Slide Number"/>
          <p:cNvSpPr txBox="1">
            <a:spLocks noGrp="1"/>
          </p:cNvSpPr>
          <p:nvPr>
            <p:ph type="sldNum" sz="quarter" idx="2"/>
          </p:nvPr>
        </p:nvSpPr>
        <p:spPr>
          <a:xfrm>
            <a:off x="11785599" y="12344399"/>
            <a:ext cx="5689601" cy="736601"/>
          </a:xfrm>
          <a:prstGeom prst="rect">
            <a:avLst/>
          </a:prstGeom>
        </p:spPr>
        <p:txBody>
          <a:bodyPr lIns="121919" tIns="121919" rIns="121919" bIns="121919"/>
          <a:lstStyle>
            <a:lvl1pPr defTabSz="1219021"/>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683" y="-46025"/>
            <a:ext cx="7462720" cy="13808050"/>
          </a:xfrm>
          <a:prstGeom prst="rect">
            <a:avLst/>
          </a:prstGeom>
          <a:solidFill>
            <a:srgbClr val="EFEFE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5" name="Image" descr="Image"/>
          <p:cNvPicPr>
            <a:picLocks noChangeAspect="1"/>
          </p:cNvPicPr>
          <p:nvPr/>
        </p:nvPicPr>
        <p:blipFill>
          <a:blip r:embed="rId5"/>
          <a:stretch>
            <a:fillRect/>
          </a:stretch>
        </p:blipFill>
        <p:spPr>
          <a:xfrm>
            <a:off x="22422484" y="12891989"/>
            <a:ext cx="1720397" cy="697008"/>
          </a:xfrm>
          <a:prstGeom prst="rect">
            <a:avLst/>
          </a:prstGeom>
          <a:ln w="12700">
            <a:miter lim="400000"/>
          </a:ln>
        </p:spPr>
      </p:pic>
      <p:sp>
        <p:nvSpPr>
          <p:cNvPr id="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7" name="Title Text"/>
          <p:cNvSpPr txBox="1">
            <a:spLocks noGrp="1"/>
          </p:cNvSpPr>
          <p:nvPr>
            <p:ph type="title"/>
          </p:nvPr>
        </p:nvSpPr>
        <p:spPr>
          <a:xfrm>
            <a:off x="975361" y="1711050"/>
            <a:ext cx="11470643" cy="2300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8" name="Body Level One…"/>
          <p:cNvSpPr txBox="1">
            <a:spLocks noGrp="1"/>
          </p:cNvSpPr>
          <p:nvPr>
            <p:ph type="body" idx="1"/>
          </p:nvPr>
        </p:nvSpPr>
        <p:spPr>
          <a:xfrm>
            <a:off x="975358" y="4011066"/>
            <a:ext cx="11470643" cy="9113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6766660" y="12362499"/>
            <a:ext cx="708542" cy="700405"/>
          </a:xfrm>
          <a:prstGeom prst="rect">
            <a:avLst/>
          </a:prstGeom>
          <a:ln w="12700">
            <a:miter lim="400000"/>
          </a:ln>
        </p:spPr>
        <p:txBody>
          <a:bodyPr wrap="none" lIns="121899" tIns="121899" rIns="121899" bIns="121899" anchor="ctr">
            <a:spAutoFit/>
          </a:bodyPr>
          <a:lstStyle>
            <a:lvl1pPr algn="r" defTabSz="914400">
              <a:defRPr sz="3200">
                <a:solidFill>
                  <a:srgbClr val="464749"/>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1pPr>
      <a:lvl2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2pPr>
      <a:lvl3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3pPr>
      <a:lvl4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4pPr>
      <a:lvl5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5pPr>
      <a:lvl6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6pPr>
      <a:lvl7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7pPr>
      <a:lvl8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8pPr>
      <a:lvl9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9pPr>
    </p:titleStyle>
    <p:bodyStyle>
      <a:lvl1pPr marL="408940" marR="0" indent="-434340"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1pPr>
      <a:lvl2pPr marL="8661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2pPr>
      <a:lvl3pPr marL="13233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3pPr>
      <a:lvl4pPr marL="17805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4pPr>
      <a:lvl5pPr marL="22377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5pPr>
      <a:lvl6pPr marL="26509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6pPr>
      <a:lvl7pPr marL="31081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7pPr>
      <a:lvl8pPr marL="35653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8pPr>
      <a:lvl9pPr marL="40225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9pPr>
    </p:bodyStyle>
    <p:otherStyle>
      <a:lvl1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1pPr>
      <a:lvl2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2pPr>
      <a:lvl3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3pPr>
      <a:lvl4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4pPr>
      <a:lvl5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5pPr>
      <a:lvl6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6pPr>
      <a:lvl7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7pPr>
      <a:lvl8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8pPr>
      <a:lvl9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pic>
        <p:nvPicPr>
          <p:cNvPr id="47" name="cover1.png" descr="cover1.png"/>
          <p:cNvPicPr>
            <a:picLocks noChangeAspect="1"/>
          </p:cNvPicPr>
          <p:nvPr/>
        </p:nvPicPr>
        <p:blipFill>
          <a:blip r:embed="rId2"/>
          <a:stretch>
            <a:fillRect/>
          </a:stretch>
        </p:blipFill>
        <p:spPr>
          <a:xfrm>
            <a:off x="0" y="7741003"/>
            <a:ext cx="24384001" cy="6016667"/>
          </a:xfrm>
          <a:prstGeom prst="rect">
            <a:avLst/>
          </a:prstGeom>
          <a:ln w="12700">
            <a:miter lim="400000"/>
          </a:ln>
        </p:spPr>
      </p:pic>
      <p:sp>
        <p:nvSpPr>
          <p:cNvPr id="48" name="TextBox 9"/>
          <p:cNvSpPr txBox="1"/>
          <p:nvPr/>
        </p:nvSpPr>
        <p:spPr>
          <a:xfrm>
            <a:off x="724441" y="3517900"/>
            <a:ext cx="13707513" cy="2997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9600" b="1">
                <a:solidFill>
                  <a:srgbClr val="FFFFFF"/>
                </a:solidFill>
                <a:latin typeface="Arial"/>
                <a:ea typeface="Arial"/>
                <a:cs typeface="Arial"/>
                <a:sym typeface="Arial"/>
              </a:defRPr>
            </a:lvl1pPr>
          </a:lstStyle>
          <a:p>
            <a:r>
              <a:t>Climate change is unprecedented</a:t>
            </a:r>
          </a:p>
        </p:txBody>
      </p:sp>
      <p:sp>
        <p:nvSpPr>
          <p:cNvPr id="49"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SPM.1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pic>
        <p:nvPicPr>
          <p:cNvPr id="51" name="SPM.1.png" descr="SPM.1.png"/>
          <p:cNvPicPr>
            <a:picLocks noChangeAspect="1"/>
          </p:cNvPicPr>
          <p:nvPr/>
        </p:nvPicPr>
        <p:blipFill>
          <a:blip r:embed="rId2"/>
          <a:srcRect l="58464" t="37963" r="8755" b="8186"/>
          <a:stretch>
            <a:fillRect/>
          </a:stretch>
        </p:blipFill>
        <p:spPr>
          <a:xfrm>
            <a:off x="18953151" y="8296259"/>
            <a:ext cx="5079617" cy="5079809"/>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8"/>
                </a:cubicBezTo>
                <a:cubicBezTo>
                  <a:pt x="6725" y="21600"/>
                  <a:pt x="12953" y="21600"/>
                  <a:pt x="16796" y="17578"/>
                </a:cubicBezTo>
                <a:cubicBezTo>
                  <a:pt x="20639" y="13557"/>
                  <a:pt x="20639" y="7038"/>
                  <a:pt x="16796" y="3017"/>
                </a:cubicBezTo>
                <a:cubicBezTo>
                  <a:pt x="14875" y="1006"/>
                  <a:pt x="12357" y="0"/>
                  <a:pt x="9839" y="0"/>
                </a:cubicBezTo>
                <a:close/>
              </a:path>
            </a:pathLst>
          </a:custGeom>
          <a:ln w="12700">
            <a:miter lim="400000"/>
          </a:ln>
        </p:spPr>
      </p:pic>
      <p:sp>
        <p:nvSpPr>
          <p:cNvPr id="52" name="Rectangle 1"/>
          <p:cNvSpPr txBox="1"/>
          <p:nvPr/>
        </p:nvSpPr>
        <p:spPr>
          <a:xfrm>
            <a:off x="726179" y="3519024"/>
            <a:ext cx="21611747" cy="390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8400" b="1">
                <a:solidFill>
                  <a:srgbClr val="FFFFFF"/>
                </a:solidFill>
                <a:latin typeface="Arial"/>
                <a:ea typeface="Arial"/>
                <a:cs typeface="Arial"/>
                <a:sym typeface="Arial"/>
              </a:defRPr>
            </a:lvl1pPr>
          </a:lstStyle>
          <a:p>
            <a:r>
              <a:t>Human influence has warmed the climate at a rate that is unprecedented in at least the last 2000 years</a:t>
            </a:r>
          </a:p>
        </p:txBody>
      </p:sp>
      <p:sp>
        <p:nvSpPr>
          <p:cNvPr id="53"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SPM.1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123;p3"/>
          <p:cNvSpPr txBox="1"/>
          <p:nvPr/>
        </p:nvSpPr>
        <p:spPr>
          <a:xfrm>
            <a:off x="540827" y="634704"/>
            <a:ext cx="3783545" cy="762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SPM.1 </a:t>
            </a:r>
          </a:p>
        </p:txBody>
      </p:sp>
      <p:sp>
        <p:nvSpPr>
          <p:cNvPr id="56" name="Google Shape;124;p3"/>
          <p:cNvSpPr txBox="1"/>
          <p:nvPr/>
        </p:nvSpPr>
        <p:spPr>
          <a:xfrm>
            <a:off x="540827" y="2306947"/>
            <a:ext cx="6831301" cy="5537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Human influence has warmed the climate at a rate that is unprecedented in at least the last 2000 years</a:t>
            </a:r>
            <a:endParaRPr sz="3600"/>
          </a:p>
          <a:p>
            <a:pPr algn="l" defTabSz="914400">
              <a:defRPr sz="1200">
                <a:solidFill>
                  <a:srgbClr val="000000"/>
                </a:solidFill>
                <a:latin typeface="Arial"/>
                <a:ea typeface="Arial"/>
                <a:cs typeface="Arial"/>
                <a:sym typeface="Arial"/>
              </a:defRPr>
            </a:pPr>
            <a:endParaRPr sz="3600"/>
          </a:p>
          <a:p>
            <a:pPr algn="l" defTabSz="914400">
              <a:defRPr sz="1200">
                <a:solidFill>
                  <a:srgbClr val="000000"/>
                </a:solidFill>
                <a:latin typeface="Arial"/>
                <a:ea typeface="Arial"/>
                <a:cs typeface="Arial"/>
                <a:sym typeface="Arial"/>
              </a:defRPr>
            </a:pPr>
            <a:endParaRPr sz="3600"/>
          </a:p>
          <a:p>
            <a:pPr algn="l" defTabSz="914400">
              <a:defRPr sz="1200">
                <a:solidFill>
                  <a:srgbClr val="000000"/>
                </a:solidFill>
                <a:latin typeface="Arial"/>
                <a:ea typeface="Arial"/>
                <a:cs typeface="Arial"/>
                <a:sym typeface="Arial"/>
              </a:defRPr>
            </a:pPr>
            <a:endParaRPr sz="3600"/>
          </a:p>
        </p:txBody>
      </p:sp>
      <p:pic>
        <p:nvPicPr>
          <p:cNvPr id="57" name="Image" descr="Image"/>
          <p:cNvPicPr>
            <a:picLocks noChangeAspect="1"/>
          </p:cNvPicPr>
          <p:nvPr/>
        </p:nvPicPr>
        <p:blipFill>
          <a:blip r:embed="rId3"/>
          <a:srcRect l="7232" t="8854" r="139"/>
          <a:stretch>
            <a:fillRect/>
          </a:stretch>
        </p:blipFill>
        <p:spPr>
          <a:xfrm>
            <a:off x="7528155" y="2178505"/>
            <a:ext cx="16898055" cy="7986480"/>
          </a:xfrm>
          <a:prstGeom prst="rect">
            <a:avLst/>
          </a:prstGeom>
          <a:ln w="12700">
            <a:miter lim="400000"/>
          </a:ln>
        </p:spPr>
      </p:pic>
      <p:sp>
        <p:nvSpPr>
          <p:cNvPr id="58" name="Changes in global surface temperature relative to 1850-1900"/>
          <p:cNvSpPr txBox="1"/>
          <p:nvPr/>
        </p:nvSpPr>
        <p:spPr>
          <a:xfrm>
            <a:off x="8114639" y="705804"/>
            <a:ext cx="12415615" cy="620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defTabSz="914400">
              <a:defRPr sz="3600">
                <a:solidFill>
                  <a:srgbClr val="000000"/>
                </a:solidFill>
                <a:latin typeface="Arial"/>
                <a:ea typeface="Arial"/>
                <a:cs typeface="Arial"/>
                <a:sym typeface="Arial"/>
              </a:defRPr>
            </a:lvl1pPr>
          </a:lstStyle>
          <a:p>
            <a:r>
              <a:t>Changes in global surface temperature relative to 1850-1900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SPM.1</a:t>
            </a:r>
          </a:p>
          <a:p>
            <a:pPr algn="l" defTabSz="914400">
              <a:defRPr sz="3600" b="1">
                <a:solidFill>
                  <a:srgbClr val="000000"/>
                </a:solidFill>
                <a:latin typeface="Arial"/>
                <a:ea typeface="Arial"/>
                <a:cs typeface="Arial"/>
                <a:sym typeface="Arial"/>
              </a:defRPr>
            </a:pPr>
            <a:r>
              <a:t>Panel a</a:t>
            </a:r>
          </a:p>
        </p:txBody>
      </p:sp>
      <p:sp>
        <p:nvSpPr>
          <p:cNvPr id="63" name="Google Shape;131;p4"/>
          <p:cNvSpPr txBox="1"/>
          <p:nvPr/>
        </p:nvSpPr>
        <p:spPr>
          <a:xfrm>
            <a:off x="540827" y="2311400"/>
            <a:ext cx="6831301" cy="530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The Earth's surface is warming at a rate that is very unusual</a:t>
            </a:r>
            <a:endParaRPr sz="1600">
              <a:latin typeface="Helvetica"/>
              <a:ea typeface="Helvetica"/>
              <a:cs typeface="Helvetica"/>
              <a:sym typeface="Helvetica"/>
            </a:endParaRPr>
          </a:p>
          <a:p>
            <a:pPr algn="l" defTabSz="914400">
              <a:defRPr sz="4400">
                <a:solidFill>
                  <a:srgbClr val="000000"/>
                </a:solidFill>
                <a:latin typeface="Arial"/>
                <a:ea typeface="Arial"/>
                <a:cs typeface="Arial"/>
                <a:sym typeface="Arial"/>
              </a:defRPr>
            </a:pPr>
            <a:endParaRPr sz="1600">
              <a:latin typeface="Helvetica"/>
              <a:ea typeface="Helvetica"/>
              <a:cs typeface="Helvetica"/>
              <a:sym typeface="Helvetica"/>
            </a:endParaRPr>
          </a:p>
          <a:p>
            <a:pPr marL="424179" indent="-462279" algn="l" defTabSz="914400">
              <a:buClr>
                <a:srgbClr val="000000"/>
              </a:buClr>
              <a:buSzPts val="4400"/>
              <a:buFont typeface="Arial"/>
              <a:buChar char="•"/>
              <a:defRPr sz="4400">
                <a:solidFill>
                  <a:srgbClr val="000000"/>
                </a:solidFill>
                <a:latin typeface="Arial"/>
                <a:ea typeface="Arial"/>
                <a:cs typeface="Arial"/>
                <a:sym typeface="Arial"/>
              </a:defRPr>
            </a:pPr>
            <a:r>
              <a:t>Unprecedented in at least 2000 years</a:t>
            </a:r>
          </a:p>
          <a:p>
            <a:pPr algn="l" defTabSz="914400">
              <a:defRPr sz="4400">
                <a:solidFill>
                  <a:srgbClr val="000000"/>
                </a:solidFill>
                <a:latin typeface="Arial"/>
                <a:ea typeface="Arial"/>
                <a:cs typeface="Arial"/>
                <a:sym typeface="Arial"/>
              </a:defRPr>
            </a:pPr>
            <a:endParaRPr/>
          </a:p>
        </p:txBody>
      </p:sp>
      <p:pic>
        <p:nvPicPr>
          <p:cNvPr id="64" name="Image" descr="Image"/>
          <p:cNvPicPr>
            <a:picLocks noChangeAspect="1"/>
          </p:cNvPicPr>
          <p:nvPr/>
        </p:nvPicPr>
        <p:blipFill>
          <a:blip r:embed="rId3"/>
          <a:srcRect t="19575"/>
          <a:stretch>
            <a:fillRect/>
          </a:stretch>
        </p:blipFill>
        <p:spPr>
          <a:xfrm>
            <a:off x="8318021" y="2359581"/>
            <a:ext cx="15761777" cy="10251480"/>
          </a:xfrm>
          <a:prstGeom prst="rect">
            <a:avLst/>
          </a:prstGeom>
          <a:ln w="12700">
            <a:miter lim="400000"/>
          </a:ln>
        </p:spPr>
      </p:pic>
      <p:sp>
        <p:nvSpPr>
          <p:cNvPr id="65" name="Circle"/>
          <p:cNvSpPr/>
          <p:nvPr/>
        </p:nvSpPr>
        <p:spPr>
          <a:xfrm>
            <a:off x="18714201" y="4237264"/>
            <a:ext cx="3720045" cy="3720045"/>
          </a:xfrm>
          <a:prstGeom prst="ellipse">
            <a:avLst/>
          </a:prstGeom>
          <a:ln w="76200">
            <a:solidFill>
              <a:schemeClr val="accent5">
                <a:hueOff val="-82419"/>
                <a:satOff val="-9513"/>
                <a:lumOff val="-16343"/>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66" name="Image" descr="Image"/>
          <p:cNvPicPr>
            <a:picLocks noChangeAspect="1"/>
          </p:cNvPicPr>
          <p:nvPr/>
        </p:nvPicPr>
        <p:blipFill>
          <a:blip r:embed="rId4"/>
          <a:srcRect l="5986"/>
          <a:stretch>
            <a:fillRect/>
          </a:stretch>
        </p:blipFill>
        <p:spPr>
          <a:xfrm>
            <a:off x="605629" y="8826393"/>
            <a:ext cx="6225223" cy="3180474"/>
          </a:xfrm>
          <a:prstGeom prst="rect">
            <a:avLst/>
          </a:prstGeom>
          <a:ln w="12700">
            <a:miter lim="400000"/>
          </a:ln>
        </p:spPr>
      </p:pic>
      <p:sp>
        <p:nvSpPr>
          <p:cNvPr id="67" name="Rectangle"/>
          <p:cNvSpPr/>
          <p:nvPr/>
        </p:nvSpPr>
        <p:spPr>
          <a:xfrm>
            <a:off x="645758" y="9101413"/>
            <a:ext cx="2893555" cy="2919363"/>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8" name="Google Shape;130;p4"/>
          <p:cNvSpPr txBox="1"/>
          <p:nvPr/>
        </p:nvSpPr>
        <p:spPr>
          <a:xfrm>
            <a:off x="8040074" y="635974"/>
            <a:ext cx="14539941"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a:solidFill>
                  <a:srgbClr val="000000"/>
                </a:solidFill>
                <a:latin typeface="Arial"/>
                <a:ea typeface="Arial"/>
                <a:cs typeface="Arial"/>
                <a:sym typeface="Arial"/>
              </a:defRPr>
            </a:pPr>
            <a:r>
              <a:t>Change in global surface temperature (decadal average) as </a:t>
            </a:r>
            <a:r>
              <a:rPr b="1">
                <a:solidFill>
                  <a:srgbClr val="8F8F8F"/>
                </a:solidFill>
              </a:rPr>
              <a:t>reconstructed</a:t>
            </a:r>
            <a:r>
              <a:t> (1-2000) and </a:t>
            </a:r>
            <a:r>
              <a:rPr b="1"/>
              <a:t>observed</a:t>
            </a:r>
            <a:r>
              <a:t> (1850-2020)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65"/>
                                        </p:tgtEl>
                                        <p:attrNameLst>
                                          <p:attrName>style.visibility</p:attrName>
                                        </p:attrNameLst>
                                      </p:cBhvr>
                                      <p:to>
                                        <p:strVal val="visible"/>
                                      </p:to>
                                    </p:set>
                                    <p:animEffect transition="in" filter="wipe(left)">
                                      <p:cBhvr>
                                        <p:cTn id="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 descr="Image"/>
          <p:cNvPicPr>
            <a:picLocks noChangeAspect="1"/>
          </p:cNvPicPr>
          <p:nvPr/>
        </p:nvPicPr>
        <p:blipFill>
          <a:blip r:embed="rId3"/>
          <a:srcRect t="19575"/>
          <a:stretch>
            <a:fillRect/>
          </a:stretch>
        </p:blipFill>
        <p:spPr>
          <a:xfrm>
            <a:off x="8318021" y="2359581"/>
            <a:ext cx="15761777" cy="10251480"/>
          </a:xfrm>
          <a:prstGeom prst="rect">
            <a:avLst/>
          </a:prstGeom>
          <a:ln w="12700">
            <a:miter lim="400000"/>
          </a:ln>
        </p:spPr>
      </p:pic>
      <p:sp>
        <p:nvSpPr>
          <p:cNvPr id="73" name="Google Shape;139;g1551192fd4b_1_2"/>
          <p:cNvSpPr txBox="1"/>
          <p:nvPr/>
        </p:nvSpPr>
        <p:spPr>
          <a:xfrm>
            <a:off x="540827" y="2311400"/>
            <a:ext cx="6831301" cy="594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The Earth's surface is warming at a rate that is very unusual</a:t>
            </a:r>
          </a:p>
          <a:p>
            <a:pPr algn="l" defTabSz="914400">
              <a:defRPr sz="4400">
                <a:solidFill>
                  <a:srgbClr val="000000"/>
                </a:solidFill>
                <a:latin typeface="Arial"/>
                <a:ea typeface="Arial"/>
                <a:cs typeface="Arial"/>
                <a:sym typeface="Arial"/>
              </a:defRPr>
            </a:pPr>
            <a:endParaRPr/>
          </a:p>
          <a:p>
            <a:pPr marL="424179" indent="-462279" algn="l" defTabSz="914400">
              <a:buClr>
                <a:srgbClr val="000000"/>
              </a:buClr>
              <a:buSzPts val="4400"/>
              <a:buFont typeface="Arial"/>
              <a:buChar char="•"/>
              <a:defRPr sz="4400">
                <a:solidFill>
                  <a:srgbClr val="000000"/>
                </a:solidFill>
                <a:latin typeface="Arial"/>
                <a:ea typeface="Arial"/>
                <a:cs typeface="Arial"/>
                <a:sym typeface="Arial"/>
              </a:defRPr>
            </a:pPr>
            <a:r>
              <a:t>Unprecedented in at least 2000 years</a:t>
            </a:r>
          </a:p>
          <a:p>
            <a:pPr marL="435355" indent="-524255" algn="l" defTabSz="914400">
              <a:buClr>
                <a:srgbClr val="000000"/>
              </a:buClr>
              <a:buSzPts val="4400"/>
              <a:buFont typeface="Arial"/>
              <a:buChar char="•"/>
              <a:defRPr sz="4400">
                <a:solidFill>
                  <a:srgbClr val="000000"/>
                </a:solidFill>
                <a:latin typeface="Arial"/>
                <a:ea typeface="Arial"/>
                <a:cs typeface="Arial"/>
                <a:sym typeface="Arial"/>
              </a:defRPr>
            </a:pPr>
            <a:r>
              <a:t>Warmest since the last 100 thousand years</a:t>
            </a:r>
          </a:p>
        </p:txBody>
      </p:sp>
      <p:sp>
        <p:nvSpPr>
          <p:cNvPr id="74" name="Circle"/>
          <p:cNvSpPr/>
          <p:nvPr/>
        </p:nvSpPr>
        <p:spPr>
          <a:xfrm>
            <a:off x="9482921" y="5039159"/>
            <a:ext cx="4059517" cy="4059517"/>
          </a:xfrm>
          <a:prstGeom prst="ellipse">
            <a:avLst/>
          </a:prstGeom>
          <a:ln w="76200">
            <a:solidFill>
              <a:schemeClr val="accent5">
                <a:hueOff val="-82419"/>
                <a:satOff val="-9513"/>
                <a:lumOff val="-16343"/>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5"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SPM.1</a:t>
            </a:r>
          </a:p>
          <a:p>
            <a:pPr algn="l" defTabSz="914400">
              <a:defRPr sz="3600" b="1">
                <a:solidFill>
                  <a:srgbClr val="000000"/>
                </a:solidFill>
                <a:latin typeface="Arial"/>
                <a:ea typeface="Arial"/>
                <a:cs typeface="Arial"/>
                <a:sym typeface="Arial"/>
              </a:defRPr>
            </a:pPr>
            <a:r>
              <a:t>Panel a</a:t>
            </a:r>
          </a:p>
        </p:txBody>
      </p:sp>
      <p:pic>
        <p:nvPicPr>
          <p:cNvPr id="76" name="Image" descr="Image"/>
          <p:cNvPicPr>
            <a:picLocks noChangeAspect="1"/>
          </p:cNvPicPr>
          <p:nvPr/>
        </p:nvPicPr>
        <p:blipFill>
          <a:blip r:embed="rId4"/>
          <a:srcRect l="5986"/>
          <a:stretch>
            <a:fillRect/>
          </a:stretch>
        </p:blipFill>
        <p:spPr>
          <a:xfrm>
            <a:off x="605629" y="8826393"/>
            <a:ext cx="6225223" cy="3180474"/>
          </a:xfrm>
          <a:prstGeom prst="rect">
            <a:avLst/>
          </a:prstGeom>
          <a:ln w="12700">
            <a:miter lim="400000"/>
          </a:ln>
        </p:spPr>
      </p:pic>
      <p:sp>
        <p:nvSpPr>
          <p:cNvPr id="77" name="Rectangle"/>
          <p:cNvSpPr/>
          <p:nvPr/>
        </p:nvSpPr>
        <p:spPr>
          <a:xfrm>
            <a:off x="645758" y="9101413"/>
            <a:ext cx="2893555" cy="2919363"/>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8" name="Google Shape;130;p4"/>
          <p:cNvSpPr txBox="1"/>
          <p:nvPr/>
        </p:nvSpPr>
        <p:spPr>
          <a:xfrm>
            <a:off x="8040074" y="635974"/>
            <a:ext cx="14539941"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a:solidFill>
                  <a:srgbClr val="000000"/>
                </a:solidFill>
                <a:latin typeface="Arial"/>
                <a:ea typeface="Arial"/>
                <a:cs typeface="Arial"/>
                <a:sym typeface="Arial"/>
              </a:defRPr>
            </a:pPr>
            <a:r>
              <a:t>Change in global surface temperature (decadal average) as </a:t>
            </a:r>
            <a:r>
              <a:rPr b="1">
                <a:solidFill>
                  <a:srgbClr val="8F8F8F"/>
                </a:solidFill>
              </a:rPr>
              <a:t>reconstructed</a:t>
            </a:r>
            <a:r>
              <a:t> (1-2000) and </a:t>
            </a:r>
            <a:r>
              <a:rPr b="1"/>
              <a:t>observed</a:t>
            </a:r>
            <a:r>
              <a:t> (1850-2020)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130;p4"/>
          <p:cNvSpPr txBox="1"/>
          <p:nvPr/>
        </p:nvSpPr>
        <p:spPr>
          <a:xfrm>
            <a:off x="8040043" y="635974"/>
            <a:ext cx="16345718"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a:solidFill>
                  <a:srgbClr val="000000"/>
                </a:solidFill>
                <a:latin typeface="Arial"/>
                <a:ea typeface="Arial"/>
                <a:cs typeface="Arial"/>
                <a:sym typeface="Arial"/>
              </a:defRPr>
            </a:pPr>
            <a:r>
              <a:t>Change in global surface temperature (annual average) as</a:t>
            </a:r>
            <a:r>
              <a:rPr>
                <a:solidFill>
                  <a:srgbClr val="3D3D3D"/>
                </a:solidFill>
              </a:rPr>
              <a:t> </a:t>
            </a:r>
            <a:r>
              <a:rPr b="1">
                <a:solidFill>
                  <a:srgbClr val="080808"/>
                </a:solidFill>
              </a:rPr>
              <a:t>observed</a:t>
            </a:r>
            <a:r>
              <a:t> and simulated using</a:t>
            </a:r>
            <a:r>
              <a:rPr>
                <a:solidFill>
                  <a:srgbClr val="424242"/>
                </a:solidFill>
              </a:rPr>
              <a:t> </a:t>
            </a:r>
            <a:r>
              <a:rPr b="1">
                <a:solidFill>
                  <a:srgbClr val="7D632A"/>
                </a:solidFill>
              </a:rPr>
              <a:t>human &amp; natural</a:t>
            </a:r>
            <a:r>
              <a:rPr>
                <a:solidFill>
                  <a:srgbClr val="424242"/>
                </a:solidFill>
              </a:rPr>
              <a:t> </a:t>
            </a:r>
            <a:r>
              <a:t>and</a:t>
            </a:r>
            <a:r>
              <a:rPr>
                <a:solidFill>
                  <a:srgbClr val="424242"/>
                </a:solidFill>
              </a:rPr>
              <a:t> </a:t>
            </a:r>
            <a:r>
              <a:rPr b="1">
                <a:solidFill>
                  <a:srgbClr val="306E3E"/>
                </a:solidFill>
              </a:rPr>
              <a:t>only natural</a:t>
            </a:r>
            <a:r>
              <a:rPr>
                <a:solidFill>
                  <a:srgbClr val="424242"/>
                </a:solidFill>
              </a:rPr>
              <a:t> </a:t>
            </a:r>
            <a:r>
              <a:t>factors (1850-1900)</a:t>
            </a:r>
          </a:p>
        </p:txBody>
      </p:sp>
      <p:sp>
        <p:nvSpPr>
          <p:cNvPr id="83" name="Google Shape;147;p5"/>
          <p:cNvSpPr txBox="1"/>
          <p:nvPr/>
        </p:nvSpPr>
        <p:spPr>
          <a:xfrm>
            <a:off x="540824" y="2311400"/>
            <a:ext cx="6761909" cy="657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The climate is warming because of human activities </a:t>
            </a:r>
          </a:p>
          <a:p>
            <a:pPr algn="l" defTabSz="914400">
              <a:defRPr sz="4400">
                <a:solidFill>
                  <a:srgbClr val="000000"/>
                </a:solidFill>
                <a:latin typeface="Arial"/>
                <a:ea typeface="Arial"/>
                <a:cs typeface="Arial"/>
                <a:sym typeface="Arial"/>
              </a:defRPr>
            </a:pPr>
            <a:endParaRP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Current warming of 1.1°C</a:t>
            </a:r>
          </a:p>
          <a:p>
            <a:pPr algn="l" defTabSz="914400">
              <a:defRPr sz="4400">
                <a:solidFill>
                  <a:srgbClr val="000000"/>
                </a:solidFill>
                <a:latin typeface="Arial"/>
                <a:ea typeface="Arial"/>
                <a:cs typeface="Arial"/>
                <a:sym typeface="Arial"/>
              </a:defRPr>
            </a:pPr>
            <a:endParaRPr/>
          </a:p>
          <a:p>
            <a:pPr algn="l" defTabSz="914400">
              <a:defRPr sz="4400">
                <a:solidFill>
                  <a:srgbClr val="000000"/>
                </a:solidFill>
                <a:latin typeface="Arial"/>
                <a:ea typeface="Arial"/>
                <a:cs typeface="Arial"/>
                <a:sym typeface="Arial"/>
              </a:defRPr>
            </a:pPr>
            <a:endParaRPr/>
          </a:p>
          <a:p>
            <a:pPr algn="l" defTabSz="914400">
              <a:defRPr sz="4400">
                <a:solidFill>
                  <a:srgbClr val="000000"/>
                </a:solidFill>
                <a:latin typeface="Arial"/>
                <a:ea typeface="Arial"/>
                <a:cs typeface="Arial"/>
                <a:sym typeface="Arial"/>
              </a:defRPr>
            </a:pPr>
            <a:endParaRPr/>
          </a:p>
        </p:txBody>
      </p:sp>
      <p:grpSp>
        <p:nvGrpSpPr>
          <p:cNvPr id="86" name="Group"/>
          <p:cNvGrpSpPr/>
          <p:nvPr/>
        </p:nvGrpSpPr>
        <p:grpSpPr>
          <a:xfrm>
            <a:off x="20710532" y="5660399"/>
            <a:ext cx="1357825" cy="3180557"/>
            <a:chOff x="0" y="0"/>
            <a:chExt cx="1357823" cy="3180556"/>
          </a:xfrm>
        </p:grpSpPr>
        <p:sp>
          <p:nvSpPr>
            <p:cNvPr id="84" name="Line"/>
            <p:cNvSpPr/>
            <p:nvPr/>
          </p:nvSpPr>
          <p:spPr>
            <a:xfrm flipV="1">
              <a:off x="-1" y="-1"/>
              <a:ext cx="2" cy="3180558"/>
            </a:xfrm>
            <a:prstGeom prst="line">
              <a:avLst/>
            </a:prstGeom>
            <a:noFill/>
            <a:ln w="254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endParaRPr/>
            </a:p>
          </p:txBody>
        </p:sp>
        <p:sp>
          <p:nvSpPr>
            <p:cNvPr id="85" name="+1.1°C"/>
            <p:cNvSpPr txBox="1"/>
            <p:nvPr/>
          </p:nvSpPr>
          <p:spPr>
            <a:xfrm>
              <a:off x="126789" y="1108402"/>
              <a:ext cx="1231035" cy="698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57200">
                <a:defRPr sz="2840" b="1">
                  <a:solidFill>
                    <a:srgbClr val="000000"/>
                  </a:solidFill>
                  <a:latin typeface="Arial"/>
                  <a:ea typeface="Arial"/>
                  <a:cs typeface="Arial"/>
                  <a:sym typeface="Arial"/>
                </a:defRPr>
              </a:lvl1pPr>
            </a:lstStyle>
            <a:p>
              <a:r>
                <a:t>+1.1°C</a:t>
              </a:r>
              <a:endParaRPr sz="1200" b="0">
                <a:latin typeface="Times Roman"/>
                <a:ea typeface="Times Roman"/>
                <a:cs typeface="Times Roman"/>
                <a:sym typeface="Times Roman"/>
              </a:endParaRPr>
            </a:p>
          </p:txBody>
        </p:sp>
      </p:grpSp>
      <p:pic>
        <p:nvPicPr>
          <p:cNvPr id="87" name="Image" descr="Image"/>
          <p:cNvPicPr>
            <a:picLocks noChangeAspect="1"/>
          </p:cNvPicPr>
          <p:nvPr/>
        </p:nvPicPr>
        <p:blipFill>
          <a:blip r:embed="rId3"/>
          <a:srcRect l="5986"/>
          <a:stretch>
            <a:fillRect/>
          </a:stretch>
        </p:blipFill>
        <p:spPr>
          <a:xfrm>
            <a:off x="605629" y="8826393"/>
            <a:ext cx="6225223" cy="3180474"/>
          </a:xfrm>
          <a:prstGeom prst="rect">
            <a:avLst/>
          </a:prstGeom>
          <a:ln w="12700">
            <a:miter lim="400000"/>
          </a:ln>
        </p:spPr>
      </p:pic>
      <p:sp>
        <p:nvSpPr>
          <p:cNvPr id="88" name="Rectangle"/>
          <p:cNvSpPr/>
          <p:nvPr/>
        </p:nvSpPr>
        <p:spPr>
          <a:xfrm>
            <a:off x="3506209" y="9101413"/>
            <a:ext cx="3314264" cy="2919363"/>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9"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SPM.1</a:t>
            </a:r>
          </a:p>
          <a:p>
            <a:pPr algn="l" defTabSz="914400">
              <a:defRPr sz="3600" b="1">
                <a:solidFill>
                  <a:srgbClr val="000000"/>
                </a:solidFill>
                <a:latin typeface="Arial"/>
                <a:ea typeface="Arial"/>
                <a:cs typeface="Arial"/>
                <a:sym typeface="Arial"/>
              </a:defRPr>
            </a:pPr>
            <a:r>
              <a:t>Panel b</a:t>
            </a:r>
          </a:p>
        </p:txBody>
      </p:sp>
      <p:pic>
        <p:nvPicPr>
          <p:cNvPr id="90" name="Image" descr="Image"/>
          <p:cNvPicPr>
            <a:picLocks noChangeAspect="1"/>
          </p:cNvPicPr>
          <p:nvPr/>
        </p:nvPicPr>
        <p:blipFill>
          <a:blip r:embed="rId4"/>
          <a:srcRect t="18441"/>
          <a:stretch>
            <a:fillRect/>
          </a:stretch>
        </p:blipFill>
        <p:spPr>
          <a:xfrm>
            <a:off x="8949871" y="2262561"/>
            <a:ext cx="13386888" cy="10399339"/>
          </a:xfrm>
          <a:prstGeom prst="rect">
            <a:avLst/>
          </a:prstGeom>
          <a:ln w="12700">
            <a:miter lim="400000"/>
          </a:ln>
        </p:spPr>
      </p:pic>
      <p:pic>
        <p:nvPicPr>
          <p:cNvPr id="91" name="Image" descr="Image"/>
          <p:cNvPicPr>
            <a:picLocks noChangeAspect="1"/>
          </p:cNvPicPr>
          <p:nvPr/>
        </p:nvPicPr>
        <p:blipFill>
          <a:blip r:embed="rId5"/>
          <a:stretch>
            <a:fillRect/>
          </a:stretch>
        </p:blipFill>
        <p:spPr>
          <a:xfrm>
            <a:off x="8949871" y="-88900"/>
            <a:ext cx="13386888" cy="127508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1"/>
                                        </p:tgtEl>
                                        <p:attrNameLst>
                                          <p:attrName>style.visibility</p:attrName>
                                        </p:attrNameLst>
                                      </p:cBhvr>
                                      <p:to>
                                        <p:strVal val="visible"/>
                                      </p:to>
                                    </p:set>
                                    <p:animEffect transition="in" filter="wipe(left)">
                                      <p:cBhvr>
                                        <p:cTn id="7" dur="1000"/>
                                        <p:tgtEl>
                                          <p:spTgt spid="91"/>
                                        </p:tgtEl>
                                      </p:cBhvr>
                                    </p:animEffect>
                                  </p:childTnLst>
                                </p:cTn>
                              </p:par>
                            </p:childTnLst>
                          </p:cTn>
                        </p:par>
                        <p:par>
                          <p:cTn id="8" fill="hold">
                            <p:stCondLst>
                              <p:cond delay="1000"/>
                            </p:stCondLst>
                            <p:childTnLst>
                              <p:par>
                                <p:cTn id="9" presetID="22" presetClass="entr" presetSubtype="4" fill="hold" grpId="2" nodeType="afterEffect">
                                  <p:stCondLst>
                                    <p:cond delay="0"/>
                                  </p:stCondLst>
                                  <p:iterate>
                                    <p:tmAbs val="0"/>
                                  </p:iterate>
                                  <p:childTnLst>
                                    <p:set>
                                      <p:cBhvr>
                                        <p:cTn id="10" fill="hold"/>
                                        <p:tgtEl>
                                          <p:spTgt spid="86"/>
                                        </p:tgtEl>
                                        <p:attrNameLst>
                                          <p:attrName>style.visibility</p:attrName>
                                        </p:attrNameLst>
                                      </p:cBhvr>
                                      <p:to>
                                        <p:strVal val="visible"/>
                                      </p:to>
                                    </p:set>
                                    <p:animEffect transition="in" filter="wipe(down)">
                                      <p:cBhvr>
                                        <p:cTn id="11"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2" animBg="1" advAuto="0"/>
      <p:bldP spid="91"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Google Shape;155;g1551192fd4b_1_15"/>
          <p:cNvSpPr txBox="1"/>
          <p:nvPr/>
        </p:nvSpPr>
        <p:spPr>
          <a:xfrm>
            <a:off x="540824" y="2311400"/>
            <a:ext cx="6840925" cy="530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The climate is warming because of human activities </a:t>
            </a:r>
          </a:p>
          <a:p>
            <a:pPr algn="l" defTabSz="914400">
              <a:defRPr sz="4400">
                <a:solidFill>
                  <a:srgbClr val="000000"/>
                </a:solidFill>
                <a:latin typeface="Arial"/>
                <a:ea typeface="Arial"/>
                <a:cs typeface="Arial"/>
                <a:sym typeface="Arial"/>
              </a:defRPr>
            </a:pPr>
            <a:endParaRP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Current warming of 1.1°C </a:t>
            </a: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Natural factors are not causing this warming</a:t>
            </a:r>
          </a:p>
        </p:txBody>
      </p:sp>
      <p:pic>
        <p:nvPicPr>
          <p:cNvPr id="96" name="Image" descr="Image"/>
          <p:cNvPicPr>
            <a:picLocks noChangeAspect="1"/>
          </p:cNvPicPr>
          <p:nvPr/>
        </p:nvPicPr>
        <p:blipFill>
          <a:blip r:embed="rId3"/>
          <a:srcRect l="5986"/>
          <a:stretch>
            <a:fillRect/>
          </a:stretch>
        </p:blipFill>
        <p:spPr>
          <a:xfrm>
            <a:off x="605629" y="8826393"/>
            <a:ext cx="6225223" cy="3180474"/>
          </a:xfrm>
          <a:prstGeom prst="rect">
            <a:avLst/>
          </a:prstGeom>
          <a:ln w="12700">
            <a:miter lim="400000"/>
          </a:ln>
        </p:spPr>
      </p:pic>
      <p:sp>
        <p:nvSpPr>
          <p:cNvPr id="97" name="Rectangle"/>
          <p:cNvSpPr/>
          <p:nvPr/>
        </p:nvSpPr>
        <p:spPr>
          <a:xfrm>
            <a:off x="3506209" y="9101413"/>
            <a:ext cx="3314264" cy="2919363"/>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8"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SPM.1</a:t>
            </a:r>
          </a:p>
          <a:p>
            <a:pPr algn="l" defTabSz="914400">
              <a:defRPr sz="3600" b="1">
                <a:solidFill>
                  <a:srgbClr val="000000"/>
                </a:solidFill>
                <a:latin typeface="Arial"/>
                <a:ea typeface="Arial"/>
                <a:cs typeface="Arial"/>
                <a:sym typeface="Arial"/>
              </a:defRPr>
            </a:pPr>
            <a:r>
              <a:t>Panel b</a:t>
            </a:r>
          </a:p>
        </p:txBody>
      </p:sp>
      <p:pic>
        <p:nvPicPr>
          <p:cNvPr id="99" name="Image" descr="Image"/>
          <p:cNvPicPr>
            <a:picLocks noChangeAspect="1"/>
          </p:cNvPicPr>
          <p:nvPr/>
        </p:nvPicPr>
        <p:blipFill>
          <a:blip r:embed="rId4"/>
          <a:srcRect t="18441"/>
          <a:stretch>
            <a:fillRect/>
          </a:stretch>
        </p:blipFill>
        <p:spPr>
          <a:xfrm>
            <a:off x="8949871" y="2262561"/>
            <a:ext cx="13386888" cy="10399339"/>
          </a:xfrm>
          <a:prstGeom prst="rect">
            <a:avLst/>
          </a:prstGeom>
          <a:ln w="12700">
            <a:miter lim="400000"/>
          </a:ln>
        </p:spPr>
      </p:pic>
      <p:pic>
        <p:nvPicPr>
          <p:cNvPr id="100" name="Image" descr="Image"/>
          <p:cNvPicPr>
            <a:picLocks noChangeAspect="1"/>
          </p:cNvPicPr>
          <p:nvPr/>
        </p:nvPicPr>
        <p:blipFill>
          <a:blip r:embed="rId5"/>
          <a:stretch>
            <a:fillRect/>
          </a:stretch>
        </p:blipFill>
        <p:spPr>
          <a:xfrm>
            <a:off x="8949871" y="-88900"/>
            <a:ext cx="13386888" cy="12750800"/>
          </a:xfrm>
          <a:prstGeom prst="rect">
            <a:avLst/>
          </a:prstGeom>
          <a:ln w="12700">
            <a:miter lim="400000"/>
          </a:ln>
        </p:spPr>
      </p:pic>
      <p:pic>
        <p:nvPicPr>
          <p:cNvPr id="101" name="Image" descr="Image"/>
          <p:cNvPicPr>
            <a:picLocks noChangeAspect="1"/>
          </p:cNvPicPr>
          <p:nvPr/>
        </p:nvPicPr>
        <p:blipFill>
          <a:blip r:embed="rId6"/>
          <a:stretch>
            <a:fillRect/>
          </a:stretch>
        </p:blipFill>
        <p:spPr>
          <a:xfrm>
            <a:off x="8949871" y="-88900"/>
            <a:ext cx="13386888" cy="12750800"/>
          </a:xfrm>
          <a:prstGeom prst="rect">
            <a:avLst/>
          </a:prstGeom>
          <a:ln w="12700">
            <a:miter lim="400000"/>
          </a:ln>
        </p:spPr>
      </p:pic>
      <p:sp>
        <p:nvSpPr>
          <p:cNvPr id="102" name="Google Shape;130;p4"/>
          <p:cNvSpPr txBox="1"/>
          <p:nvPr/>
        </p:nvSpPr>
        <p:spPr>
          <a:xfrm>
            <a:off x="8040043" y="635974"/>
            <a:ext cx="16345718"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a:solidFill>
                  <a:srgbClr val="000000"/>
                </a:solidFill>
                <a:latin typeface="Arial"/>
                <a:ea typeface="Arial"/>
                <a:cs typeface="Arial"/>
                <a:sym typeface="Arial"/>
              </a:defRPr>
            </a:pPr>
            <a:r>
              <a:t>Change in global surface temperature (annual average) as</a:t>
            </a:r>
            <a:r>
              <a:rPr>
                <a:solidFill>
                  <a:srgbClr val="3D3D3D"/>
                </a:solidFill>
              </a:rPr>
              <a:t> </a:t>
            </a:r>
            <a:r>
              <a:rPr b="1">
                <a:solidFill>
                  <a:srgbClr val="080808"/>
                </a:solidFill>
              </a:rPr>
              <a:t>observed</a:t>
            </a:r>
            <a:r>
              <a:t> and simulated using</a:t>
            </a:r>
            <a:r>
              <a:rPr>
                <a:solidFill>
                  <a:srgbClr val="424242"/>
                </a:solidFill>
              </a:rPr>
              <a:t> </a:t>
            </a:r>
            <a:r>
              <a:rPr b="1">
                <a:solidFill>
                  <a:srgbClr val="7D632A"/>
                </a:solidFill>
              </a:rPr>
              <a:t>human &amp; natural</a:t>
            </a:r>
            <a:r>
              <a:rPr>
                <a:solidFill>
                  <a:srgbClr val="424242"/>
                </a:solidFill>
              </a:rPr>
              <a:t> </a:t>
            </a:r>
            <a:r>
              <a:t>and</a:t>
            </a:r>
            <a:r>
              <a:rPr>
                <a:solidFill>
                  <a:srgbClr val="424242"/>
                </a:solidFill>
              </a:rPr>
              <a:t> </a:t>
            </a:r>
            <a:r>
              <a:rPr b="1">
                <a:solidFill>
                  <a:srgbClr val="306E3E"/>
                </a:solidFill>
              </a:rPr>
              <a:t>only natural</a:t>
            </a:r>
            <a:r>
              <a:rPr>
                <a:solidFill>
                  <a:srgbClr val="424242"/>
                </a:solidFill>
              </a:rPr>
              <a:t> </a:t>
            </a:r>
            <a:r>
              <a:t>factors (1850-1900)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00"/>
                                        </p:tgtEl>
                                        <p:attrNameLst>
                                          <p:attrName>style.visibility</p:attrName>
                                        </p:attrNameLst>
                                      </p:cBhvr>
                                      <p:to>
                                        <p:strVal val="visible"/>
                                      </p:to>
                                    </p:set>
                                    <p:animEffect transition="in" filter="wipe(left)">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 descr="Image"/>
          <p:cNvPicPr>
            <a:picLocks noChangeAspect="1"/>
          </p:cNvPicPr>
          <p:nvPr/>
        </p:nvPicPr>
        <p:blipFill>
          <a:blip r:embed="rId3"/>
          <a:srcRect t="18441"/>
          <a:stretch>
            <a:fillRect/>
          </a:stretch>
        </p:blipFill>
        <p:spPr>
          <a:xfrm>
            <a:off x="8949871" y="2262561"/>
            <a:ext cx="13386888" cy="10399339"/>
          </a:xfrm>
          <a:prstGeom prst="rect">
            <a:avLst/>
          </a:prstGeom>
          <a:ln w="12700">
            <a:miter lim="400000"/>
          </a:ln>
        </p:spPr>
      </p:pic>
      <p:pic>
        <p:nvPicPr>
          <p:cNvPr id="107" name="Image" descr="Image"/>
          <p:cNvPicPr>
            <a:picLocks noChangeAspect="1"/>
          </p:cNvPicPr>
          <p:nvPr/>
        </p:nvPicPr>
        <p:blipFill>
          <a:blip r:embed="rId4"/>
          <a:stretch>
            <a:fillRect/>
          </a:stretch>
        </p:blipFill>
        <p:spPr>
          <a:xfrm>
            <a:off x="8949871" y="-88900"/>
            <a:ext cx="13386888" cy="12750800"/>
          </a:xfrm>
          <a:prstGeom prst="rect">
            <a:avLst/>
          </a:prstGeom>
          <a:ln w="12700">
            <a:miter lim="400000"/>
          </a:ln>
        </p:spPr>
      </p:pic>
      <p:pic>
        <p:nvPicPr>
          <p:cNvPr id="108" name="Image" descr="Image"/>
          <p:cNvPicPr>
            <a:picLocks noChangeAspect="1"/>
          </p:cNvPicPr>
          <p:nvPr/>
        </p:nvPicPr>
        <p:blipFill>
          <a:blip r:embed="rId5"/>
          <a:stretch>
            <a:fillRect/>
          </a:stretch>
        </p:blipFill>
        <p:spPr>
          <a:xfrm>
            <a:off x="8949871" y="-88900"/>
            <a:ext cx="13386888" cy="12750800"/>
          </a:xfrm>
          <a:prstGeom prst="rect">
            <a:avLst/>
          </a:prstGeom>
          <a:ln w="12700">
            <a:miter lim="400000"/>
          </a:ln>
        </p:spPr>
      </p:pic>
      <p:sp>
        <p:nvSpPr>
          <p:cNvPr id="109" name="Google Shape;163;g1551192fd4b_1_22"/>
          <p:cNvSpPr txBox="1"/>
          <p:nvPr/>
        </p:nvSpPr>
        <p:spPr>
          <a:xfrm>
            <a:off x="540824" y="2311400"/>
            <a:ext cx="6740151" cy="530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The climate is warming because of human activities </a:t>
            </a:r>
          </a:p>
          <a:p>
            <a:pPr algn="l" defTabSz="914400">
              <a:defRPr sz="4400">
                <a:solidFill>
                  <a:srgbClr val="000000"/>
                </a:solidFill>
                <a:latin typeface="Arial"/>
                <a:ea typeface="Arial"/>
                <a:cs typeface="Arial"/>
                <a:sym typeface="Arial"/>
              </a:defRPr>
            </a:pPr>
            <a:endParaRP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Current warming of 1.1°C</a:t>
            </a: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Natural factors are not causing this warming</a:t>
            </a:r>
          </a:p>
        </p:txBody>
      </p:sp>
      <p:pic>
        <p:nvPicPr>
          <p:cNvPr id="110" name="Image" descr="Image"/>
          <p:cNvPicPr>
            <a:picLocks noChangeAspect="1"/>
          </p:cNvPicPr>
          <p:nvPr/>
        </p:nvPicPr>
        <p:blipFill>
          <a:blip r:embed="rId6"/>
          <a:stretch>
            <a:fillRect/>
          </a:stretch>
        </p:blipFill>
        <p:spPr>
          <a:xfrm>
            <a:off x="8949871" y="-88900"/>
            <a:ext cx="13386888" cy="12750800"/>
          </a:xfrm>
          <a:prstGeom prst="rect">
            <a:avLst/>
          </a:prstGeom>
          <a:ln w="12700">
            <a:miter lim="400000"/>
          </a:ln>
        </p:spPr>
      </p:pic>
      <p:pic>
        <p:nvPicPr>
          <p:cNvPr id="111" name="Image" descr="Image"/>
          <p:cNvPicPr>
            <a:picLocks noChangeAspect="1"/>
          </p:cNvPicPr>
          <p:nvPr/>
        </p:nvPicPr>
        <p:blipFill>
          <a:blip r:embed="rId7"/>
          <a:srcRect l="5986"/>
          <a:stretch>
            <a:fillRect/>
          </a:stretch>
        </p:blipFill>
        <p:spPr>
          <a:xfrm>
            <a:off x="605629" y="8826393"/>
            <a:ext cx="6225223" cy="3180474"/>
          </a:xfrm>
          <a:prstGeom prst="rect">
            <a:avLst/>
          </a:prstGeom>
          <a:ln w="12700">
            <a:miter lim="400000"/>
          </a:ln>
        </p:spPr>
      </p:pic>
      <p:sp>
        <p:nvSpPr>
          <p:cNvPr id="112" name="Rectangle"/>
          <p:cNvSpPr/>
          <p:nvPr/>
        </p:nvSpPr>
        <p:spPr>
          <a:xfrm>
            <a:off x="3506209" y="9101413"/>
            <a:ext cx="3314264" cy="2919363"/>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3"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SPM.1</a:t>
            </a:r>
          </a:p>
          <a:p>
            <a:pPr algn="l" defTabSz="914400">
              <a:defRPr sz="3600" b="1">
                <a:solidFill>
                  <a:srgbClr val="000000"/>
                </a:solidFill>
                <a:latin typeface="Arial"/>
                <a:ea typeface="Arial"/>
                <a:cs typeface="Arial"/>
                <a:sym typeface="Arial"/>
              </a:defRPr>
            </a:pPr>
            <a:r>
              <a:t>Panel b</a:t>
            </a:r>
          </a:p>
        </p:txBody>
      </p:sp>
      <p:sp>
        <p:nvSpPr>
          <p:cNvPr id="114" name="Google Shape;130;p4"/>
          <p:cNvSpPr txBox="1"/>
          <p:nvPr/>
        </p:nvSpPr>
        <p:spPr>
          <a:xfrm>
            <a:off x="8040043" y="635974"/>
            <a:ext cx="16345718"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a:solidFill>
                  <a:srgbClr val="000000"/>
                </a:solidFill>
                <a:latin typeface="Arial"/>
                <a:ea typeface="Arial"/>
                <a:cs typeface="Arial"/>
                <a:sym typeface="Arial"/>
              </a:defRPr>
            </a:pPr>
            <a:r>
              <a:t>Change in global surface temperature (annual average) as</a:t>
            </a:r>
            <a:r>
              <a:rPr>
                <a:solidFill>
                  <a:srgbClr val="3D3D3D"/>
                </a:solidFill>
              </a:rPr>
              <a:t> </a:t>
            </a:r>
            <a:r>
              <a:rPr b="1">
                <a:solidFill>
                  <a:srgbClr val="080808"/>
                </a:solidFill>
              </a:rPr>
              <a:t>observed</a:t>
            </a:r>
            <a:r>
              <a:t> and simulated using</a:t>
            </a:r>
            <a:r>
              <a:rPr>
                <a:solidFill>
                  <a:srgbClr val="424242"/>
                </a:solidFill>
              </a:rPr>
              <a:t> </a:t>
            </a:r>
            <a:r>
              <a:rPr b="1">
                <a:solidFill>
                  <a:srgbClr val="7D632A"/>
                </a:solidFill>
              </a:rPr>
              <a:t>human &amp; natural</a:t>
            </a:r>
            <a:r>
              <a:rPr>
                <a:solidFill>
                  <a:srgbClr val="424242"/>
                </a:solidFill>
              </a:rPr>
              <a:t> </a:t>
            </a:r>
            <a:r>
              <a:t>and</a:t>
            </a:r>
            <a:r>
              <a:rPr>
                <a:solidFill>
                  <a:srgbClr val="424242"/>
                </a:solidFill>
              </a:rPr>
              <a:t> </a:t>
            </a:r>
            <a:r>
              <a:rPr b="1">
                <a:solidFill>
                  <a:srgbClr val="306E3E"/>
                </a:solidFill>
              </a:rPr>
              <a:t>only natural</a:t>
            </a:r>
            <a:r>
              <a:rPr>
                <a:solidFill>
                  <a:srgbClr val="424242"/>
                </a:solidFill>
              </a:rPr>
              <a:t> </a:t>
            </a:r>
            <a:r>
              <a:t>factors (1850-1900)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0"/>
                                        </p:tgtEl>
                                        <p:attrNameLst>
                                          <p:attrName>style.visibility</p:attrName>
                                        </p:attrNameLst>
                                      </p:cBhvr>
                                      <p:to>
                                        <p:strVal val="visible"/>
                                      </p:to>
                                    </p:set>
                                    <p:animEffect transition="in" filter="wipe(left)">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997</Words>
  <Application>Microsoft Macintosh PowerPoint</Application>
  <PresentationFormat>Custom</PresentationFormat>
  <Paragraphs>79</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Helvetica</vt:lpstr>
      <vt:lpstr>Helvetica Neue</vt:lpstr>
      <vt:lpstr>Helvetica Neue Medium</vt:lpstr>
      <vt:lpstr>Times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Angela Morelli</cp:lastModifiedBy>
  <cp:revision>1</cp:revision>
  <dcterms:modified xsi:type="dcterms:W3CDTF">2022-11-22T08:07:09Z</dcterms:modified>
</cp:coreProperties>
</file>