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60" d="100"/>
          <a:sy n="60" d="100"/>
        </p:scale>
        <p:origin x="800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5" name="Shape 4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9" name="Shape 5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2000"/>
            </a:pPr>
            <a:r>
              <a:t>The intent of this figure is to show that every tonne of CO</a:t>
            </a:r>
            <a:r>
              <a:rPr baseline="-5999"/>
              <a:t>2</a:t>
            </a:r>
            <a:r>
              <a:t> emissions adds to global warming.</a:t>
            </a:r>
          </a:p>
          <a:p>
            <a:pPr>
              <a:defRPr sz="2000"/>
            </a:pPr>
            <a:endParaRPr/>
          </a:p>
          <a:p>
            <a:pPr>
              <a:defRPr sz="2000"/>
            </a:pPr>
            <a:endParaRPr/>
          </a:p>
          <a:p>
            <a:pPr defTabSz="457132">
              <a:lnSpc>
                <a:spcPct val="100000"/>
              </a:lnSpc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t>-----------------------------------</a:t>
            </a:r>
            <a:r>
              <a:rPr b="1"/>
              <a:t>Caption</a:t>
            </a:r>
            <a:r>
              <a:t>-----------------------</a:t>
            </a:r>
          </a:p>
          <a:p>
            <a:pPr>
              <a:defRPr sz="2000"/>
            </a:pPr>
            <a:r>
              <a:rPr b="1"/>
              <a:t>Figure SPM.10 | Near-linear relationship between cumulative CO</a:t>
            </a:r>
            <a:r>
              <a:rPr baseline="-5999"/>
              <a:t>2</a:t>
            </a:r>
            <a:r>
              <a:rPr b="1"/>
              <a:t> emissions and the increase in global surface temperature</a:t>
            </a:r>
            <a:r>
              <a:t> </a:t>
            </a:r>
          </a:p>
          <a:p>
            <a:pPr>
              <a:defRPr sz="2000"/>
            </a:pPr>
            <a:r>
              <a:rPr b="1"/>
              <a:t>Top panel:</a:t>
            </a:r>
            <a:r>
              <a:t> Historical data (thin black line) shows observed global surface temperature increase in °C since 1850–1900 as a function of historical cumulative carbon dioxide (CO</a:t>
            </a:r>
            <a:r>
              <a:rPr baseline="-5999"/>
              <a:t>2</a:t>
            </a:r>
            <a:r>
              <a:t>) emissions in GtCO</a:t>
            </a:r>
            <a:r>
              <a:rPr baseline="-5999"/>
              <a:t>2</a:t>
            </a:r>
            <a:r>
              <a:t> from 1850 to 2019. The grey range with its central line shows a corresponding estimate of the historical human-caused surface warming (see Figure SPM.2). Coloured areas show the assessed very likely range of global surface temperature projections, and thick coloured central lines show the median estimate as a function of cumulative CO</a:t>
            </a:r>
            <a:r>
              <a:rPr baseline="-5999"/>
              <a:t>2</a:t>
            </a:r>
            <a:r>
              <a:t> emissions from 2020 until year 2050 for the set of illustrative scenarios (SSP1-1.9, SSP1-2.6, SSP2-4.5, SSP3-7.0, and SSP5-8.5; see Figure SPM.4). Projections use the cumulative CO</a:t>
            </a:r>
            <a:r>
              <a:rPr baseline="-5999"/>
              <a:t>2</a:t>
            </a:r>
            <a:r>
              <a:t> emissions of each respective scenario, and the projected global warming includes the contribution from all anthropogenic forcers. The relationship is illustrated over the domain of cumulative CO</a:t>
            </a:r>
            <a:r>
              <a:rPr baseline="-5999"/>
              <a:t>2</a:t>
            </a:r>
            <a:r>
              <a:t> emissions for which there is high confidence that the transient climate response to cumulative CO</a:t>
            </a:r>
            <a:r>
              <a:rPr baseline="-5999"/>
              <a:t>2</a:t>
            </a:r>
            <a:r>
              <a:t> emissions (TCRE) remains constant, and for the time period from 1850 to 2050 over which global CO</a:t>
            </a:r>
            <a:r>
              <a:rPr baseline="-5999"/>
              <a:t>2</a:t>
            </a:r>
            <a:r>
              <a:t> emissions remain net positive under all illustrative scenarios, as there is limited evidence supporting the quantitative application of TCRE to estimate temperature evolution under net negative CO</a:t>
            </a:r>
            <a:r>
              <a:rPr baseline="-5999"/>
              <a:t>2</a:t>
            </a:r>
            <a:r>
              <a:t> emissions. </a:t>
            </a:r>
          </a:p>
          <a:p>
            <a:pPr>
              <a:defRPr sz="2000"/>
            </a:pPr>
            <a:r>
              <a:rPr b="1"/>
              <a:t>Bottom panel: </a:t>
            </a:r>
            <a:r>
              <a:t>Historical and projected cumulative CO</a:t>
            </a:r>
            <a:r>
              <a:rPr baseline="-5999"/>
              <a:t>2</a:t>
            </a:r>
            <a:r>
              <a:t> emissions in GtCO</a:t>
            </a:r>
            <a:r>
              <a:rPr baseline="-5999"/>
              <a:t>2</a:t>
            </a:r>
            <a:r>
              <a:t> for the respective scenarios. </a:t>
            </a:r>
          </a:p>
          <a:p>
            <a:pPr>
              <a:defRPr sz="2000"/>
            </a:pPr>
            <a:r>
              <a:t>{Section 5.5, Figure 5.31, Figure TS.18} </a:t>
            </a:r>
          </a:p>
          <a:p>
            <a:pPr>
              <a:defRPr sz="2000"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5" name="Shape 7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2000"/>
            </a:pPr>
            <a:r>
              <a:t>What the graph shows:</a:t>
            </a:r>
          </a:p>
          <a:p>
            <a:pPr marL="279400" indent="-279400">
              <a:buSzPct val="123000"/>
              <a:buChar char="•"/>
              <a:defRPr sz="2000"/>
            </a:pPr>
            <a:r>
              <a:t>Global surface temperatures increase since 1850-1900 (Y axis) as a function of cumulative CO</a:t>
            </a:r>
            <a:r>
              <a:rPr baseline="-5999"/>
              <a:t>2</a:t>
            </a:r>
            <a:r>
              <a:t> emissions (X axis).</a:t>
            </a:r>
          </a:p>
          <a:p>
            <a:pPr marL="279400" indent="-279400">
              <a:buSzPct val="123000"/>
              <a:buChar char="•"/>
              <a:defRPr sz="2000"/>
            </a:pPr>
            <a:r>
              <a:t>Historical projections (grey area) and the historical global warming (black line)</a:t>
            </a:r>
          </a:p>
          <a:p>
            <a:pPr marL="279400" indent="-279400">
              <a:buSzPct val="123000"/>
              <a:buChar char="•"/>
              <a:defRPr sz="2000"/>
            </a:pPr>
            <a:r>
              <a:rPr b="1"/>
              <a:t>[1 click per scenario, coloured cone] </a:t>
            </a:r>
            <a:r>
              <a:t>Projected CO</a:t>
            </a:r>
            <a:r>
              <a:rPr baseline="-5999"/>
              <a:t>2</a:t>
            </a:r>
            <a:r>
              <a:t> emissions for the 5 illustrative scenarios assessed in this report.</a:t>
            </a:r>
          </a:p>
          <a:p>
            <a:pPr>
              <a:defRPr sz="2000"/>
            </a:pPr>
            <a:endParaRPr/>
          </a:p>
          <a:p>
            <a:pPr>
              <a:defRPr sz="2000"/>
            </a:pPr>
            <a:r>
              <a:t>Key messages:</a:t>
            </a:r>
          </a:p>
          <a:p>
            <a:pPr marL="279400" indent="-279400">
              <a:buSzPct val="123000"/>
              <a:buChar char="•"/>
              <a:defRPr sz="2000"/>
            </a:pPr>
            <a:r>
              <a:t>There is a near linear relationship between cumulative CO</a:t>
            </a:r>
            <a:r>
              <a:rPr baseline="-5999"/>
              <a:t>2</a:t>
            </a:r>
            <a:r>
              <a:t> emissions and global warming.</a:t>
            </a:r>
          </a:p>
          <a:p>
            <a:pPr marL="279400" indent="-279400">
              <a:buSzPct val="123000"/>
              <a:buChar char="•"/>
              <a:defRPr sz="2000"/>
            </a:pPr>
            <a:r>
              <a:t>All the CO</a:t>
            </a:r>
            <a:r>
              <a:rPr baseline="-5999"/>
              <a:t>2</a:t>
            </a:r>
            <a:r>
              <a:t> emitted in the past has led us to the global warming we have today. </a:t>
            </a:r>
          </a:p>
          <a:p>
            <a:pPr marL="279400" indent="-279400">
              <a:buSzPct val="123000"/>
              <a:buChar char="•"/>
              <a:defRPr sz="2000"/>
            </a:pPr>
            <a:r>
              <a:t>Every tonne of CO</a:t>
            </a:r>
            <a:r>
              <a:rPr baseline="-5999"/>
              <a:t>2</a:t>
            </a:r>
            <a:r>
              <a:t> that we will emit will warm the climate further.</a:t>
            </a:r>
          </a:p>
          <a:p>
            <a:pPr marL="889000" lvl="1" indent="-279400">
              <a:buSzPct val="123000"/>
              <a:buChar char="•"/>
              <a:defRPr sz="2000"/>
            </a:pPr>
            <a:r>
              <a:t>Each 1000 GtCO2 of cumulative CO</a:t>
            </a:r>
            <a:r>
              <a:rPr baseline="-5999"/>
              <a:t>2</a:t>
            </a:r>
            <a:r>
              <a:t> emissions is assessed to likely cause a 0.27°C to 0.63°C increase in global surface temperature with a best estimate of 0.45°C. </a:t>
            </a:r>
          </a:p>
          <a:p>
            <a:pPr marL="279400" indent="-279400">
              <a:buSzPct val="123000"/>
              <a:buChar char="•"/>
              <a:defRPr sz="2000"/>
            </a:pPr>
            <a:r>
              <a:t>Limiting global warming requires limiting cumulative CO</a:t>
            </a:r>
            <a:r>
              <a:rPr baseline="-5999"/>
              <a:t>2</a:t>
            </a:r>
            <a:r>
              <a:t> emissions, reaching at least net zero CO</a:t>
            </a:r>
            <a:r>
              <a:rPr baseline="-5999"/>
              <a:t>2</a:t>
            </a:r>
            <a:r>
              <a:t> and strong reductions in other greenhouse gas emissions.</a:t>
            </a:r>
          </a:p>
          <a:p>
            <a:pPr marL="279400" indent="-279400">
              <a:buSzPct val="123000"/>
              <a:buChar char="•"/>
              <a:defRPr sz="2000"/>
            </a:pPr>
            <a:r>
              <a:t>When emissions of CO</a:t>
            </a:r>
            <a:r>
              <a:rPr baseline="-5999"/>
              <a:t>2</a:t>
            </a:r>
            <a:r>
              <a:t> reach net zero there is almost no more warming expected.</a:t>
            </a:r>
          </a:p>
          <a:p>
            <a:pPr marL="279400" indent="-279400">
              <a:buSzPct val="123000"/>
              <a:buChar char="•"/>
              <a:defRPr sz="2000"/>
            </a:pPr>
            <a:r>
              <a:t>Limiting global temperature increase to a specific level would imply limiting cumulative CO</a:t>
            </a:r>
            <a:r>
              <a:rPr baseline="-5999"/>
              <a:t>2</a:t>
            </a:r>
            <a:r>
              <a:t> emissions to within a carbon budget.</a:t>
            </a:r>
          </a:p>
          <a:p>
            <a:pPr>
              <a:defRPr sz="2000"/>
            </a:pPr>
            <a:endParaRPr/>
          </a:p>
          <a:p>
            <a:pPr>
              <a:defRPr sz="2000"/>
            </a:pPr>
            <a:endParaRPr/>
          </a:p>
          <a:p>
            <a:pPr>
              <a:defRPr sz="2000"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2000"/>
            </a:pPr>
            <a:r>
              <a:t>The bottom graph shows historical cumulative CO</a:t>
            </a:r>
            <a:r>
              <a:rPr baseline="-5999"/>
              <a:t>2</a:t>
            </a:r>
            <a:r>
              <a:t> emissions since 1850 to 1950 and how future cumulative emissions differ across each illustrative scenario assessed in the report until 2050.</a:t>
            </a:r>
          </a:p>
          <a:p>
            <a:pPr>
              <a:defRPr sz="2000"/>
            </a:pPr>
            <a:endParaRPr/>
          </a:p>
          <a:p>
            <a:pPr>
              <a:defRPr sz="2000"/>
            </a:pPr>
            <a:r>
              <a:t>Key messages:</a:t>
            </a:r>
          </a:p>
          <a:p>
            <a:pPr marL="279400" indent="-279400">
              <a:buSzPct val="123000"/>
              <a:buChar char="•"/>
              <a:defRPr sz="2000"/>
            </a:pPr>
            <a:r>
              <a:t>Over the period 1850 to 2019, a total of 2390 ± 240 GtCO</a:t>
            </a:r>
            <a:r>
              <a:rPr baseline="-5999"/>
              <a:t>2</a:t>
            </a:r>
            <a:r>
              <a:t> of human-caused CO</a:t>
            </a:r>
            <a:r>
              <a:rPr baseline="-5999"/>
              <a:t>2</a:t>
            </a:r>
            <a:r>
              <a:t> was emitted.</a:t>
            </a:r>
          </a:p>
          <a:p>
            <a:pPr marL="279400" indent="-279400">
              <a:buSzPct val="123000"/>
              <a:buChar char="•"/>
              <a:defRPr sz="2000"/>
            </a:pPr>
            <a:r>
              <a:t>Future cumulative emissions of human-caused CO</a:t>
            </a:r>
            <a:r>
              <a:rPr baseline="-5999"/>
              <a:t>2</a:t>
            </a:r>
            <a:r>
              <a:t> differ across the assessed scenarios and determine how much global warming we will experience.</a:t>
            </a:r>
          </a:p>
          <a:p>
            <a:pPr marL="279400" indent="-279400">
              <a:buSzPct val="123000"/>
              <a:buChar char="•"/>
              <a:defRPr sz="2000"/>
            </a:pPr>
            <a:r>
              <a:t>Air pollution controls with strong and sustained reductions in methane emissions also contribute to limiting global warming, as well as improving air quality.</a:t>
            </a:r>
          </a:p>
          <a:p>
            <a:pPr marL="279400" indent="-279400">
              <a:buSzPct val="123000"/>
              <a:buChar char="•"/>
              <a:defRPr sz="2000"/>
            </a:pPr>
            <a:r>
              <a:t>Every additional tonne of carbon dioxide emitted into the atmosphere matters.</a:t>
            </a:r>
          </a:p>
          <a:p>
            <a:pPr>
              <a:defRPr sz="2000"/>
            </a:pPr>
            <a:endParaRPr/>
          </a:p>
          <a:p>
            <a:pPr>
              <a:defRPr sz="2000"/>
            </a:pPr>
            <a:endParaRPr/>
          </a:p>
          <a:p>
            <a:pPr>
              <a:defRPr sz="2000"/>
            </a:pPr>
            <a:endParaRPr/>
          </a:p>
          <a:p>
            <a:pPr>
              <a:defRPr sz="2000"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Slid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19;p8"/>
          <p:cNvSpPr/>
          <p:nvPr/>
        </p:nvSpPr>
        <p:spPr>
          <a:xfrm>
            <a:off x="-2" y="12725915"/>
            <a:ext cx="24384004" cy="1001572"/>
          </a:xfrm>
          <a:prstGeom prst="rect">
            <a:avLst/>
          </a:prstGeom>
          <a:solidFill>
            <a:srgbClr val="5492CD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914400">
              <a:defRPr sz="4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4" name="Google Shape;21;p8"/>
          <p:cNvSpPr txBox="1"/>
          <p:nvPr/>
        </p:nvSpPr>
        <p:spPr>
          <a:xfrm>
            <a:off x="240050" y="12963997"/>
            <a:ext cx="10035839" cy="5275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1899" tIns="121899" rIns="121899" bIns="121899">
            <a:spAutoFit/>
          </a:bodyPr>
          <a:lstStyle/>
          <a:p>
            <a:pPr algn="l" defTabSz="914400">
              <a:lnSpc>
                <a:spcPct val="94444"/>
              </a:lnSpc>
              <a:defRPr sz="20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SIXTH ASSESSMENT REPORT  </a:t>
            </a:r>
            <a:r>
              <a:rPr b="0"/>
              <a:t>Working Group I – The Physical Science Basis</a:t>
            </a:r>
          </a:p>
        </p:txBody>
      </p:sp>
      <p:pic>
        <p:nvPicPr>
          <p:cNvPr id="25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22484" y="12891989"/>
            <a:ext cx="1720397" cy="697008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© IPCC 2022"/>
          <p:cNvSpPr txBox="1"/>
          <p:nvPr/>
        </p:nvSpPr>
        <p:spPr>
          <a:xfrm>
            <a:off x="11272242" y="13023020"/>
            <a:ext cx="1839516" cy="4349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3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© IPCC 2022</a:t>
            </a:r>
          </a:p>
        </p:txBody>
      </p:sp>
      <p:sp>
        <p:nvSpPr>
          <p:cNvPr id="2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ver">
    <p:bg>
      <p:bgPr>
        <a:solidFill>
          <a:srgbClr val="5492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91860" y="128298"/>
            <a:ext cx="6797820" cy="1227158"/>
          </a:xfrm>
          <a:prstGeom prst="rect">
            <a:avLst/>
          </a:prstGeom>
          <a:ln w="12700">
            <a:miter lim="400000"/>
          </a:ln>
        </p:spPr>
      </p:pic>
      <p:sp>
        <p:nvSpPr>
          <p:cNvPr id="35" name="Text Placeholder 6"/>
          <p:cNvSpPr txBox="1"/>
          <p:nvPr/>
        </p:nvSpPr>
        <p:spPr>
          <a:xfrm>
            <a:off x="723900" y="387893"/>
            <a:ext cx="8315315" cy="1038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1919" tIns="121919" rIns="121919" bIns="121919">
            <a:spAutoFit/>
          </a:bodyPr>
          <a:lstStyle/>
          <a:p>
            <a:pPr algn="l" defTabSz="685677">
              <a:lnSpc>
                <a:spcPts val="1800"/>
              </a:lnSpc>
              <a:spcBef>
                <a:spcPts val="2400"/>
              </a:spcBef>
              <a:defRPr sz="29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SIXTH ASSESSMENT REPORT </a:t>
            </a:r>
          </a:p>
          <a:p>
            <a:pPr algn="l" defTabSz="685677">
              <a:lnSpc>
                <a:spcPts val="1800"/>
              </a:lnSpc>
              <a:spcBef>
                <a:spcPts val="2400"/>
              </a:spcBef>
              <a:defRPr sz="29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Working Group I – The Physical Science Basis</a:t>
            </a:r>
          </a:p>
        </p:txBody>
      </p:sp>
      <p:pic>
        <p:nvPicPr>
          <p:cNvPr id="36" name="header.png" descr="header.png"/>
          <p:cNvPicPr>
            <a:picLocks noChangeAspect="1"/>
          </p:cNvPicPr>
          <p:nvPr/>
        </p:nvPicPr>
        <p:blipFill>
          <a:blip r:embed="rId3"/>
          <a:srcRect r="25617"/>
          <a:stretch>
            <a:fillRect/>
          </a:stretch>
        </p:blipFill>
        <p:spPr>
          <a:xfrm>
            <a:off x="21005665" y="-1073"/>
            <a:ext cx="3402693" cy="1485901"/>
          </a:xfrm>
          <a:prstGeom prst="rect">
            <a:avLst/>
          </a:prstGeom>
          <a:ln w="12700">
            <a:miter lim="400000"/>
          </a:ln>
        </p:spPr>
      </p:pic>
      <p:sp>
        <p:nvSpPr>
          <p:cNvPr id="37" name="© IPCC 2022"/>
          <p:cNvSpPr txBox="1"/>
          <p:nvPr/>
        </p:nvSpPr>
        <p:spPr>
          <a:xfrm>
            <a:off x="11272242" y="872255"/>
            <a:ext cx="1839516" cy="4349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3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© IPCC 2022</a:t>
            </a:r>
          </a:p>
        </p:txBody>
      </p:sp>
      <p:sp>
        <p:nvSpPr>
          <p:cNvPr id="3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785599" y="12344399"/>
            <a:ext cx="5689601" cy="736601"/>
          </a:xfrm>
          <a:prstGeom prst="rect">
            <a:avLst/>
          </a:prstGeom>
        </p:spPr>
        <p:txBody>
          <a:bodyPr lIns="121919" tIns="121919" rIns="121919" bIns="121919"/>
          <a:lstStyle>
            <a:lvl1pPr defTabSz="1219021"/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"/>
          <p:cNvSpPr/>
          <p:nvPr/>
        </p:nvSpPr>
        <p:spPr>
          <a:xfrm>
            <a:off x="-1683" y="-46025"/>
            <a:ext cx="7462720" cy="13808050"/>
          </a:xfrm>
          <a:prstGeom prst="rect">
            <a:avLst/>
          </a:prstGeom>
          <a:solidFill>
            <a:srgbClr val="EFEFE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" name="Google Shape;19;p8"/>
          <p:cNvSpPr/>
          <p:nvPr/>
        </p:nvSpPr>
        <p:spPr>
          <a:xfrm>
            <a:off x="-2" y="12725915"/>
            <a:ext cx="24384004" cy="1001572"/>
          </a:xfrm>
          <a:prstGeom prst="rect">
            <a:avLst/>
          </a:prstGeom>
          <a:solidFill>
            <a:srgbClr val="5492CD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914400">
              <a:defRPr sz="4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4" name="Google Shape;21;p8"/>
          <p:cNvSpPr txBox="1"/>
          <p:nvPr/>
        </p:nvSpPr>
        <p:spPr>
          <a:xfrm>
            <a:off x="240050" y="12963997"/>
            <a:ext cx="10035839" cy="5275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1899" tIns="121899" rIns="121899" bIns="121899">
            <a:spAutoFit/>
          </a:bodyPr>
          <a:lstStyle/>
          <a:p>
            <a:pPr algn="l" defTabSz="914400">
              <a:lnSpc>
                <a:spcPct val="94444"/>
              </a:lnSpc>
              <a:defRPr sz="20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SIXTH ASSESSMENT REPORT  </a:t>
            </a:r>
            <a:r>
              <a:rPr b="0"/>
              <a:t>Working Group I – The Physical Science Basis</a:t>
            </a:r>
          </a:p>
        </p:txBody>
      </p:sp>
      <p:pic>
        <p:nvPicPr>
          <p:cNvPr id="5" name="Image" descr="Imag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422484" y="12891989"/>
            <a:ext cx="1720397" cy="697008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© IPCC 2022"/>
          <p:cNvSpPr txBox="1"/>
          <p:nvPr/>
        </p:nvSpPr>
        <p:spPr>
          <a:xfrm>
            <a:off x="11272242" y="13023020"/>
            <a:ext cx="1839516" cy="4349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3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© IPCC 2022</a:t>
            </a:r>
          </a:p>
        </p:txBody>
      </p:sp>
      <p:sp>
        <p:nvSpPr>
          <p:cNvPr id="7" name="Title Text"/>
          <p:cNvSpPr txBox="1">
            <a:spLocks noGrp="1"/>
          </p:cNvSpPr>
          <p:nvPr>
            <p:ph type="title"/>
          </p:nvPr>
        </p:nvSpPr>
        <p:spPr>
          <a:xfrm>
            <a:off x="975361" y="1711050"/>
            <a:ext cx="11470643" cy="23000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8" name="Body Level One…"/>
          <p:cNvSpPr txBox="1">
            <a:spLocks noGrp="1"/>
          </p:cNvSpPr>
          <p:nvPr>
            <p:ph type="body" idx="1"/>
          </p:nvPr>
        </p:nvSpPr>
        <p:spPr>
          <a:xfrm>
            <a:off x="975358" y="4011066"/>
            <a:ext cx="11470643" cy="91132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6766660" y="12362499"/>
            <a:ext cx="708542" cy="700405"/>
          </a:xfrm>
          <a:prstGeom prst="rect">
            <a:avLst/>
          </a:prstGeom>
          <a:ln w="12700">
            <a:miter lim="400000"/>
          </a:ln>
        </p:spPr>
        <p:txBody>
          <a:bodyPr wrap="none" lIns="121899" tIns="121899" rIns="121899" bIns="121899" anchor="ctr">
            <a:spAutoFit/>
          </a:bodyPr>
          <a:lstStyle>
            <a:lvl1pPr algn="r" defTabSz="914400">
              <a:defRPr sz="3200">
                <a:solidFill>
                  <a:srgbClr val="46474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 spd="med"/>
  <p:txStyles>
    <p:titleStyle>
      <a:lvl1pPr marL="0" marR="0" indent="0" algn="l" defTabSz="914400" latinLnBrk="0">
        <a:lnSpc>
          <a:spcPct val="90625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1" i="0" u="none" strike="noStrike" cap="none" spc="0" baseline="0">
          <a:solidFill>
            <a:srgbClr val="006A96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914400" latinLnBrk="0">
        <a:lnSpc>
          <a:spcPct val="90625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1" i="0" u="none" strike="noStrike" cap="none" spc="0" baseline="0">
          <a:solidFill>
            <a:srgbClr val="006A96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914400" latinLnBrk="0">
        <a:lnSpc>
          <a:spcPct val="90625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1" i="0" u="none" strike="noStrike" cap="none" spc="0" baseline="0">
          <a:solidFill>
            <a:srgbClr val="006A96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914400" latinLnBrk="0">
        <a:lnSpc>
          <a:spcPct val="90625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1" i="0" u="none" strike="noStrike" cap="none" spc="0" baseline="0">
          <a:solidFill>
            <a:srgbClr val="006A96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914400" latinLnBrk="0">
        <a:lnSpc>
          <a:spcPct val="90625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1" i="0" u="none" strike="noStrike" cap="none" spc="0" baseline="0">
          <a:solidFill>
            <a:srgbClr val="006A96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l" defTabSz="914400" latinLnBrk="0">
        <a:lnSpc>
          <a:spcPct val="90625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1" i="0" u="none" strike="noStrike" cap="none" spc="0" baseline="0">
          <a:solidFill>
            <a:srgbClr val="006A96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914400" latinLnBrk="0">
        <a:lnSpc>
          <a:spcPct val="90625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1" i="0" u="none" strike="noStrike" cap="none" spc="0" baseline="0">
          <a:solidFill>
            <a:srgbClr val="006A96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914400" latinLnBrk="0">
        <a:lnSpc>
          <a:spcPct val="90625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1" i="0" u="none" strike="noStrike" cap="none" spc="0" baseline="0">
          <a:solidFill>
            <a:srgbClr val="006A96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914400" latinLnBrk="0">
        <a:lnSpc>
          <a:spcPct val="90625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1" i="0" u="none" strike="noStrike" cap="none" spc="0" baseline="0">
          <a:solidFill>
            <a:srgbClr val="006A96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408940" marR="0" indent="-434340" algn="l" defTabSz="914400" latinLnBrk="0">
        <a:lnSpc>
          <a:spcPct val="85000"/>
        </a:lnSpc>
        <a:spcBef>
          <a:spcPts val="2400"/>
        </a:spcBef>
        <a:spcAft>
          <a:spcPts val="0"/>
        </a:spcAft>
        <a:buClr>
          <a:srgbClr val="0C68AC"/>
        </a:buClr>
        <a:buSzPts val="3600"/>
        <a:buFont typeface="Arial"/>
        <a:buChar char="•"/>
        <a:tabLst/>
        <a:defRPr sz="3600" b="0" i="0" u="none" strike="noStrike" cap="none" spc="0" baseline="0">
          <a:solidFill>
            <a:srgbClr val="007DBA"/>
          </a:solidFill>
          <a:uFillTx/>
          <a:latin typeface="Arial"/>
          <a:ea typeface="Arial"/>
          <a:cs typeface="Arial"/>
          <a:sym typeface="Arial"/>
        </a:defRPr>
      </a:lvl1pPr>
      <a:lvl2pPr marL="866139" marR="0" indent="-434339" algn="l" defTabSz="914400" latinLnBrk="0">
        <a:lnSpc>
          <a:spcPct val="85000"/>
        </a:lnSpc>
        <a:spcBef>
          <a:spcPts val="2400"/>
        </a:spcBef>
        <a:spcAft>
          <a:spcPts val="0"/>
        </a:spcAft>
        <a:buClr>
          <a:srgbClr val="0C68AC"/>
        </a:buClr>
        <a:buSzPts val="3600"/>
        <a:buFont typeface="Arial"/>
        <a:buChar char="•"/>
        <a:tabLst/>
        <a:defRPr sz="3600" b="0" i="0" u="none" strike="noStrike" cap="none" spc="0" baseline="0">
          <a:solidFill>
            <a:srgbClr val="007DBA"/>
          </a:solidFill>
          <a:uFillTx/>
          <a:latin typeface="Arial"/>
          <a:ea typeface="Arial"/>
          <a:cs typeface="Arial"/>
          <a:sym typeface="Arial"/>
        </a:defRPr>
      </a:lvl2pPr>
      <a:lvl3pPr marL="1323339" marR="0" indent="-434339" algn="l" defTabSz="914400" latinLnBrk="0">
        <a:lnSpc>
          <a:spcPct val="85000"/>
        </a:lnSpc>
        <a:spcBef>
          <a:spcPts val="2400"/>
        </a:spcBef>
        <a:spcAft>
          <a:spcPts val="0"/>
        </a:spcAft>
        <a:buClr>
          <a:srgbClr val="0C68AC"/>
        </a:buClr>
        <a:buSzPts val="3600"/>
        <a:buFont typeface="Arial"/>
        <a:buChar char="•"/>
        <a:tabLst/>
        <a:defRPr sz="3600" b="0" i="0" u="none" strike="noStrike" cap="none" spc="0" baseline="0">
          <a:solidFill>
            <a:srgbClr val="007DBA"/>
          </a:solidFill>
          <a:uFillTx/>
          <a:latin typeface="Arial"/>
          <a:ea typeface="Arial"/>
          <a:cs typeface="Arial"/>
          <a:sym typeface="Arial"/>
        </a:defRPr>
      </a:lvl3pPr>
      <a:lvl4pPr marL="1780539" marR="0" indent="-434339" algn="l" defTabSz="914400" latinLnBrk="0">
        <a:lnSpc>
          <a:spcPct val="85000"/>
        </a:lnSpc>
        <a:spcBef>
          <a:spcPts val="2400"/>
        </a:spcBef>
        <a:spcAft>
          <a:spcPts val="0"/>
        </a:spcAft>
        <a:buClr>
          <a:srgbClr val="0C68AC"/>
        </a:buClr>
        <a:buSzPts val="3600"/>
        <a:buFont typeface="Arial"/>
        <a:buChar char="•"/>
        <a:tabLst/>
        <a:defRPr sz="3600" b="0" i="0" u="none" strike="noStrike" cap="none" spc="0" baseline="0">
          <a:solidFill>
            <a:srgbClr val="007DBA"/>
          </a:solidFill>
          <a:uFillTx/>
          <a:latin typeface="Arial"/>
          <a:ea typeface="Arial"/>
          <a:cs typeface="Arial"/>
          <a:sym typeface="Arial"/>
        </a:defRPr>
      </a:lvl4pPr>
      <a:lvl5pPr marL="2237739" marR="0" indent="-434339" algn="l" defTabSz="914400" latinLnBrk="0">
        <a:lnSpc>
          <a:spcPct val="85000"/>
        </a:lnSpc>
        <a:spcBef>
          <a:spcPts val="2400"/>
        </a:spcBef>
        <a:spcAft>
          <a:spcPts val="0"/>
        </a:spcAft>
        <a:buClr>
          <a:srgbClr val="0C68AC"/>
        </a:buClr>
        <a:buSzPts val="3600"/>
        <a:buFont typeface="Arial"/>
        <a:buChar char="•"/>
        <a:tabLst/>
        <a:defRPr sz="3600" b="0" i="0" u="none" strike="noStrike" cap="none" spc="0" baseline="0">
          <a:solidFill>
            <a:srgbClr val="007DBA"/>
          </a:solidFill>
          <a:uFillTx/>
          <a:latin typeface="Arial"/>
          <a:ea typeface="Arial"/>
          <a:cs typeface="Arial"/>
          <a:sym typeface="Arial"/>
        </a:defRPr>
      </a:lvl5pPr>
      <a:lvl6pPr marL="2650902" marR="0" indent="-276891" algn="l" defTabSz="914400" latinLnBrk="0">
        <a:lnSpc>
          <a:spcPct val="85000"/>
        </a:lnSpc>
        <a:spcBef>
          <a:spcPts val="2400"/>
        </a:spcBef>
        <a:spcAft>
          <a:spcPts val="0"/>
        </a:spcAft>
        <a:buClr>
          <a:srgbClr val="0C68AC"/>
        </a:buClr>
        <a:buSzPts val="3600"/>
        <a:buFont typeface="Arial"/>
        <a:buChar char="•"/>
        <a:tabLst/>
        <a:defRPr sz="3600" b="0" i="0" u="none" strike="noStrike" cap="none" spc="0" baseline="0">
          <a:solidFill>
            <a:srgbClr val="007DBA"/>
          </a:solidFill>
          <a:uFillTx/>
          <a:latin typeface="Arial"/>
          <a:ea typeface="Arial"/>
          <a:cs typeface="Arial"/>
          <a:sym typeface="Arial"/>
        </a:defRPr>
      </a:lvl6pPr>
      <a:lvl7pPr marL="3108102" marR="0" indent="-276891" algn="l" defTabSz="914400" latinLnBrk="0">
        <a:lnSpc>
          <a:spcPct val="85000"/>
        </a:lnSpc>
        <a:spcBef>
          <a:spcPts val="2400"/>
        </a:spcBef>
        <a:spcAft>
          <a:spcPts val="0"/>
        </a:spcAft>
        <a:buClr>
          <a:srgbClr val="0C68AC"/>
        </a:buClr>
        <a:buSzPts val="3600"/>
        <a:buFont typeface="Arial"/>
        <a:buChar char="•"/>
        <a:tabLst/>
        <a:defRPr sz="3600" b="0" i="0" u="none" strike="noStrike" cap="none" spc="0" baseline="0">
          <a:solidFill>
            <a:srgbClr val="007DBA"/>
          </a:solidFill>
          <a:uFillTx/>
          <a:latin typeface="Arial"/>
          <a:ea typeface="Arial"/>
          <a:cs typeface="Arial"/>
          <a:sym typeface="Arial"/>
        </a:defRPr>
      </a:lvl7pPr>
      <a:lvl8pPr marL="3565302" marR="0" indent="-276891" algn="l" defTabSz="914400" latinLnBrk="0">
        <a:lnSpc>
          <a:spcPct val="85000"/>
        </a:lnSpc>
        <a:spcBef>
          <a:spcPts val="2400"/>
        </a:spcBef>
        <a:spcAft>
          <a:spcPts val="0"/>
        </a:spcAft>
        <a:buClr>
          <a:srgbClr val="0C68AC"/>
        </a:buClr>
        <a:buSzPts val="3600"/>
        <a:buFont typeface="Arial"/>
        <a:buChar char="•"/>
        <a:tabLst/>
        <a:defRPr sz="3600" b="0" i="0" u="none" strike="noStrike" cap="none" spc="0" baseline="0">
          <a:solidFill>
            <a:srgbClr val="007DBA"/>
          </a:solidFill>
          <a:uFillTx/>
          <a:latin typeface="Arial"/>
          <a:ea typeface="Arial"/>
          <a:cs typeface="Arial"/>
          <a:sym typeface="Arial"/>
        </a:defRPr>
      </a:lvl8pPr>
      <a:lvl9pPr marL="4022502" marR="0" indent="-276891" algn="l" defTabSz="914400" latinLnBrk="0">
        <a:lnSpc>
          <a:spcPct val="85000"/>
        </a:lnSpc>
        <a:spcBef>
          <a:spcPts val="2400"/>
        </a:spcBef>
        <a:spcAft>
          <a:spcPts val="0"/>
        </a:spcAft>
        <a:buClr>
          <a:srgbClr val="0C68AC"/>
        </a:buClr>
        <a:buSzPts val="3600"/>
        <a:buFont typeface="Arial"/>
        <a:buChar char="•"/>
        <a:tabLst/>
        <a:defRPr sz="3600" b="0" i="0" u="none" strike="noStrike" cap="none" spc="0" baseline="0">
          <a:solidFill>
            <a:srgbClr val="007DBA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6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291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cover10.png" descr="cover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7701473"/>
            <a:ext cx="24384001" cy="6016667"/>
          </a:xfrm>
          <a:prstGeom prst="rect">
            <a:avLst/>
          </a:prstGeom>
          <a:ln w="12700">
            <a:miter lim="400000"/>
          </a:ln>
        </p:spPr>
      </p:pic>
      <p:sp>
        <p:nvSpPr>
          <p:cNvPr id="48" name="Rectangle 1"/>
          <p:cNvSpPr txBox="1"/>
          <p:nvPr/>
        </p:nvSpPr>
        <p:spPr>
          <a:xfrm>
            <a:off x="726179" y="2576526"/>
            <a:ext cx="4080196" cy="8359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21919" tIns="121919" rIns="121919" bIns="121919">
            <a:spAutoFit/>
          </a:bodyPr>
          <a:lstStyle>
            <a:lvl1pPr algn="l" defTabSz="1219021">
              <a:defRPr sz="4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Figure SPM.10 </a:t>
            </a:r>
          </a:p>
        </p:txBody>
      </p:sp>
      <p:sp>
        <p:nvSpPr>
          <p:cNvPr id="49" name="TextBox 9"/>
          <p:cNvSpPr txBox="1"/>
          <p:nvPr/>
        </p:nvSpPr>
        <p:spPr>
          <a:xfrm>
            <a:off x="724441" y="3517900"/>
            <a:ext cx="15750106" cy="29979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1919" tIns="121919" rIns="121919" bIns="121919">
            <a:spAutoFit/>
          </a:bodyPr>
          <a:lstStyle>
            <a:lvl1pPr algn="l" defTabSz="1219021">
              <a:defRPr sz="9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Future emissions will determine future warming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291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1"/>
          <p:cNvSpPr txBox="1"/>
          <p:nvPr/>
        </p:nvSpPr>
        <p:spPr>
          <a:xfrm>
            <a:off x="726179" y="3519024"/>
            <a:ext cx="21611747" cy="2758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1919" tIns="121919" rIns="121919" bIns="121919">
            <a:spAutoFit/>
          </a:bodyPr>
          <a:lstStyle>
            <a:lvl1pPr algn="l" defTabSz="1219021">
              <a:defRPr sz="8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Every tonne of CO₂ emissions adds to global warming</a:t>
            </a:r>
          </a:p>
        </p:txBody>
      </p:sp>
      <p:pic>
        <p:nvPicPr>
          <p:cNvPr id="52" name="10a.png" descr="10a.png"/>
          <p:cNvPicPr>
            <a:picLocks noChangeAspect="1"/>
          </p:cNvPicPr>
          <p:nvPr/>
        </p:nvPicPr>
        <p:blipFill>
          <a:blip r:embed="rId2"/>
          <a:srcRect l="41326" t="12892" r="31256" b="50072"/>
          <a:stretch>
            <a:fillRect/>
          </a:stretch>
        </p:blipFill>
        <p:spPr>
          <a:xfrm>
            <a:off x="18965525" y="8297333"/>
            <a:ext cx="5079618" cy="50798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39" y="0"/>
                </a:moveTo>
                <a:cubicBezTo>
                  <a:pt x="7321" y="0"/>
                  <a:pt x="4803" y="1006"/>
                  <a:pt x="2882" y="3017"/>
                </a:cubicBezTo>
                <a:cubicBezTo>
                  <a:pt x="-961" y="7038"/>
                  <a:pt x="-961" y="13557"/>
                  <a:pt x="2882" y="17578"/>
                </a:cubicBezTo>
                <a:cubicBezTo>
                  <a:pt x="6725" y="21600"/>
                  <a:pt x="12953" y="21600"/>
                  <a:pt x="16796" y="17578"/>
                </a:cubicBezTo>
                <a:cubicBezTo>
                  <a:pt x="20639" y="13557"/>
                  <a:pt x="20639" y="7038"/>
                  <a:pt x="16796" y="3017"/>
                </a:cubicBezTo>
                <a:cubicBezTo>
                  <a:pt x="14875" y="1006"/>
                  <a:pt x="12357" y="0"/>
                  <a:pt x="9839" y="0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53" name="Rectangle 1"/>
          <p:cNvSpPr txBox="1"/>
          <p:nvPr/>
        </p:nvSpPr>
        <p:spPr>
          <a:xfrm>
            <a:off x="726179" y="2576526"/>
            <a:ext cx="4080196" cy="8359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21919" tIns="121919" rIns="121919" bIns="121919">
            <a:spAutoFit/>
          </a:bodyPr>
          <a:lstStyle>
            <a:lvl1pPr algn="l" defTabSz="1219021">
              <a:defRPr sz="4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Figure SPM.10 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124;p3"/>
          <p:cNvSpPr txBox="1"/>
          <p:nvPr/>
        </p:nvSpPr>
        <p:spPr>
          <a:xfrm>
            <a:off x="540827" y="2311400"/>
            <a:ext cx="6831301" cy="2186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1899" tIns="121899" rIns="121899" bIns="121899">
            <a:spAutoFit/>
          </a:bodyPr>
          <a:lstStyle>
            <a:lvl1pPr algn="l" defTabSz="914400">
              <a:defRPr sz="4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Every tonne of CO₂ emissions adds to global warming</a:t>
            </a:r>
          </a:p>
        </p:txBody>
      </p:sp>
      <p:pic>
        <p:nvPicPr>
          <p:cNvPr id="56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9955" y="609694"/>
            <a:ext cx="16310486" cy="11555025"/>
          </a:xfrm>
          <a:prstGeom prst="rect">
            <a:avLst/>
          </a:prstGeom>
          <a:ln w="12700">
            <a:miter lim="400000"/>
          </a:ln>
        </p:spPr>
      </p:pic>
      <p:sp>
        <p:nvSpPr>
          <p:cNvPr id="57" name="Google Shape;123;p3"/>
          <p:cNvSpPr txBox="1"/>
          <p:nvPr/>
        </p:nvSpPr>
        <p:spPr>
          <a:xfrm>
            <a:off x="540827" y="635000"/>
            <a:ext cx="3783545" cy="7622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1899" tIns="121899" rIns="121899" bIns="121899">
            <a:spAutoFit/>
          </a:bodyPr>
          <a:lstStyle>
            <a:lvl1pPr algn="l" defTabSz="914400">
              <a:defRPr sz="3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Figure SPM.10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124;p3"/>
          <p:cNvSpPr txBox="1"/>
          <p:nvPr/>
        </p:nvSpPr>
        <p:spPr>
          <a:xfrm>
            <a:off x="540827" y="2311400"/>
            <a:ext cx="6831301" cy="27655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1899" tIns="121899" rIns="121899" bIns="121899">
            <a:spAutoFit/>
          </a:bodyPr>
          <a:lstStyle/>
          <a:p>
            <a:pPr algn="l" defTabSz="914400">
              <a:defRPr sz="4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 near linear relationship between cumulative CO</a:t>
            </a:r>
            <a:r>
              <a:rPr baseline="-5999"/>
              <a:t>2</a:t>
            </a:r>
            <a:r>
              <a:t> emissions and global warming</a:t>
            </a:r>
          </a:p>
        </p:txBody>
      </p:sp>
      <p:pic>
        <p:nvPicPr>
          <p:cNvPr id="62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2498" y="1875765"/>
            <a:ext cx="16633135" cy="10473410"/>
          </a:xfrm>
          <a:prstGeom prst="rect">
            <a:avLst/>
          </a:prstGeom>
          <a:ln w="12700">
            <a:miter lim="400000"/>
          </a:ln>
        </p:spPr>
      </p:pic>
      <p:pic>
        <p:nvPicPr>
          <p:cNvPr id="63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2498" y="1875765"/>
            <a:ext cx="16639634" cy="10477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64" name="Image" descr="Imag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62498" y="1875765"/>
            <a:ext cx="16639634" cy="10477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65" name="Image" descr="Imag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62498" y="1875765"/>
            <a:ext cx="16639634" cy="10477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66" name="Image" descr="Imag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62498" y="1875765"/>
            <a:ext cx="16639634" cy="10477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67" name="Image" descr="Image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62498" y="1875765"/>
            <a:ext cx="16639634" cy="10477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68" name="Image" descr="Image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62498" y="1875765"/>
            <a:ext cx="16639634" cy="10477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69" name="Image" descr="Image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62498" y="1875765"/>
            <a:ext cx="16639634" cy="10477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70" name="Image" descr="Image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76164" y="7946325"/>
            <a:ext cx="5707026" cy="4043093"/>
          </a:xfrm>
          <a:prstGeom prst="rect">
            <a:avLst/>
          </a:prstGeom>
          <a:ln w="12700">
            <a:miter lim="400000"/>
          </a:ln>
        </p:spPr>
      </p:pic>
      <p:sp>
        <p:nvSpPr>
          <p:cNvPr id="71" name="Rectangle"/>
          <p:cNvSpPr/>
          <p:nvPr/>
        </p:nvSpPr>
        <p:spPr>
          <a:xfrm>
            <a:off x="918287" y="7935534"/>
            <a:ext cx="5643525" cy="2806999"/>
          </a:xfrm>
          <a:prstGeom prst="rect">
            <a:avLst/>
          </a:prstGeom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72" name="Google Shape;123;p3"/>
          <p:cNvSpPr txBox="1"/>
          <p:nvPr/>
        </p:nvSpPr>
        <p:spPr>
          <a:xfrm>
            <a:off x="540827" y="635000"/>
            <a:ext cx="3783545" cy="7622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1899" tIns="121899" rIns="121899" bIns="121899">
            <a:spAutoFit/>
          </a:bodyPr>
          <a:lstStyle>
            <a:lvl1pPr algn="l" defTabSz="914400">
              <a:defRPr sz="3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Figure SPM.10</a:t>
            </a:r>
          </a:p>
        </p:txBody>
      </p:sp>
      <p:sp>
        <p:nvSpPr>
          <p:cNvPr id="73" name="Google Shape;124;p3"/>
          <p:cNvSpPr txBox="1"/>
          <p:nvPr/>
        </p:nvSpPr>
        <p:spPr>
          <a:xfrm>
            <a:off x="8039100" y="635000"/>
            <a:ext cx="16172725" cy="12956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1899" tIns="121899" rIns="121899" bIns="121899">
            <a:spAutoFit/>
          </a:bodyPr>
          <a:lstStyle/>
          <a:p>
            <a: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Global surface temperature increase since 1850-1900 (°C) as a function of cumulative CO</a:t>
            </a:r>
            <a:r>
              <a:rPr baseline="-5999"/>
              <a:t>2</a:t>
            </a:r>
            <a:r>
              <a:t> emissions (GtCO</a:t>
            </a:r>
            <a:r>
              <a:rPr baseline="-5999"/>
              <a:t>2</a:t>
            </a:r>
            <a:r>
              <a:t>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1" animBg="1" advAuto="0"/>
      <p:bldP spid="65" grpId="2" animBg="1" advAuto="0"/>
      <p:bldP spid="66" grpId="3" animBg="1" advAuto="0"/>
      <p:bldP spid="67" grpId="4" animBg="1" advAuto="0"/>
      <p:bldP spid="68" grpId="5" animBg="1" advAuto="0"/>
      <p:bldP spid="69" grpId="6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124;p3"/>
          <p:cNvSpPr txBox="1"/>
          <p:nvPr/>
        </p:nvSpPr>
        <p:spPr>
          <a:xfrm>
            <a:off x="540827" y="2311400"/>
            <a:ext cx="6831301" cy="40355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1899" tIns="121899" rIns="121899" bIns="121899">
            <a:spAutoFit/>
          </a:bodyPr>
          <a:lstStyle/>
          <a:p>
            <a:pPr algn="l" defTabSz="914400">
              <a:defRPr sz="4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How much more warming we will experience in the future mostly depends on how large our future global CO</a:t>
            </a:r>
            <a:r>
              <a:rPr baseline="-5999"/>
              <a:t>2</a:t>
            </a:r>
            <a:r>
              <a:t> emissions will be </a:t>
            </a:r>
          </a:p>
        </p:txBody>
      </p:sp>
      <p:pic>
        <p:nvPicPr>
          <p:cNvPr id="78" name="Image" descr="Image"/>
          <p:cNvPicPr>
            <a:picLocks noChangeAspect="1"/>
          </p:cNvPicPr>
          <p:nvPr/>
        </p:nvPicPr>
        <p:blipFill>
          <a:blip r:embed="rId3"/>
          <a:srcRect t="10511" b="18982"/>
          <a:stretch>
            <a:fillRect/>
          </a:stretch>
        </p:blipFill>
        <p:spPr>
          <a:xfrm>
            <a:off x="7435105" y="2601632"/>
            <a:ext cx="16637001" cy="4398902"/>
          </a:xfrm>
          <a:prstGeom prst="rect">
            <a:avLst/>
          </a:prstGeom>
          <a:ln w="12700">
            <a:miter lim="400000"/>
          </a:ln>
        </p:spPr>
      </p:pic>
      <p:sp>
        <p:nvSpPr>
          <p:cNvPr id="79" name="Google Shape;124;p3"/>
          <p:cNvSpPr txBox="1"/>
          <p:nvPr/>
        </p:nvSpPr>
        <p:spPr>
          <a:xfrm>
            <a:off x="8669652" y="7423498"/>
            <a:ext cx="6636401" cy="18286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1899" tIns="121899" rIns="121899" bIns="121899">
            <a:spAutoFit/>
          </a:bodyPr>
          <a:lstStyle/>
          <a:p>
            <a:pPr algn="l" defTabSz="914400">
              <a:defRPr sz="3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b="1"/>
              <a:t>Historical</a:t>
            </a:r>
            <a:r>
              <a:t> </a:t>
            </a:r>
          </a:p>
          <a:p>
            <a:pPr algn="l" defTabSz="914400">
              <a:defRPr sz="3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Cumulative CO</a:t>
            </a:r>
            <a:r>
              <a:rPr baseline="-5999"/>
              <a:t>2</a:t>
            </a:r>
            <a:r>
              <a:t> emissions between 1850 and 2019</a:t>
            </a:r>
          </a:p>
        </p:txBody>
      </p:sp>
      <p:sp>
        <p:nvSpPr>
          <p:cNvPr id="80" name="Google Shape;124;p3"/>
          <p:cNvSpPr txBox="1"/>
          <p:nvPr/>
        </p:nvSpPr>
        <p:spPr>
          <a:xfrm>
            <a:off x="16053213" y="7423498"/>
            <a:ext cx="6636402" cy="18286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1899" tIns="121899" rIns="121899" bIns="121899">
            <a:spAutoFit/>
          </a:bodyPr>
          <a:lstStyle/>
          <a:p>
            <a:pPr algn="l" defTabSz="914400">
              <a:defRPr sz="3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b="1"/>
              <a:t>Projections</a:t>
            </a:r>
            <a:r>
              <a:t> </a:t>
            </a:r>
          </a:p>
          <a:p>
            <a:pPr algn="l" defTabSz="914400">
              <a:defRPr sz="3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Cumulative CO</a:t>
            </a:r>
            <a:r>
              <a:rPr baseline="-5999"/>
              <a:t>2</a:t>
            </a:r>
            <a:r>
              <a:t> emissions between 2020-2050</a:t>
            </a:r>
          </a:p>
        </p:txBody>
      </p:sp>
      <p:sp>
        <p:nvSpPr>
          <p:cNvPr id="81" name="Google Shape;123;p3"/>
          <p:cNvSpPr txBox="1"/>
          <p:nvPr/>
        </p:nvSpPr>
        <p:spPr>
          <a:xfrm>
            <a:off x="540827" y="635000"/>
            <a:ext cx="3783545" cy="7622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1899" tIns="121899" rIns="121899" bIns="121899">
            <a:spAutoFit/>
          </a:bodyPr>
          <a:lstStyle>
            <a:lvl1pPr algn="l" defTabSz="914400">
              <a:defRPr sz="3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Figure SPM.10</a:t>
            </a:r>
          </a:p>
        </p:txBody>
      </p:sp>
      <p:sp>
        <p:nvSpPr>
          <p:cNvPr id="82" name="Google Shape;124;p3"/>
          <p:cNvSpPr txBox="1"/>
          <p:nvPr/>
        </p:nvSpPr>
        <p:spPr>
          <a:xfrm>
            <a:off x="8039100" y="635000"/>
            <a:ext cx="16172725" cy="7622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1899" tIns="121899" rIns="121899" bIns="121899">
            <a:spAutoFit/>
          </a:bodyPr>
          <a:lstStyle/>
          <a:p>
            <a: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Cumulative CO</a:t>
            </a:r>
            <a:r>
              <a:rPr baseline="-5999"/>
              <a:t>2</a:t>
            </a:r>
            <a:r>
              <a:t> emissions since 1850 (GtCO</a:t>
            </a:r>
            <a:r>
              <a:rPr baseline="-5999"/>
              <a:t>2</a:t>
            </a:r>
            <a:r>
              <a:t>)</a:t>
            </a:r>
          </a:p>
        </p:txBody>
      </p:sp>
      <p:pic>
        <p:nvPicPr>
          <p:cNvPr id="83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164" y="7946325"/>
            <a:ext cx="5707026" cy="4043093"/>
          </a:xfrm>
          <a:prstGeom prst="rect">
            <a:avLst/>
          </a:prstGeom>
          <a:ln w="12700">
            <a:miter lim="400000"/>
          </a:ln>
        </p:spPr>
      </p:pic>
      <p:sp>
        <p:nvSpPr>
          <p:cNvPr id="84" name="Rectangle"/>
          <p:cNvSpPr/>
          <p:nvPr/>
        </p:nvSpPr>
        <p:spPr>
          <a:xfrm>
            <a:off x="918287" y="10742532"/>
            <a:ext cx="5643525" cy="1363450"/>
          </a:xfrm>
          <a:prstGeom prst="rect">
            <a:avLst/>
          </a:prstGeom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725</Words>
  <Application>Microsoft Macintosh PowerPoint</Application>
  <PresentationFormat>Custom</PresentationFormat>
  <Paragraphs>47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Helvetica Neue</vt:lpstr>
      <vt:lpstr>Helvetica Neue Medium</vt:lpstr>
      <vt:lpstr>21_BasicWhite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Angela Morelli</cp:lastModifiedBy>
  <cp:revision>1</cp:revision>
  <dcterms:modified xsi:type="dcterms:W3CDTF">2022-11-18T17:08:59Z</dcterms:modified>
</cp:coreProperties>
</file>