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9"/>
  </p:notesMasterIdLst>
  <p:sldIdLst>
    <p:sldId id="256" r:id="rId2"/>
    <p:sldId id="257" r:id="rId3"/>
    <p:sldId id="258" r:id="rId4"/>
    <p:sldId id="259" r:id="rId5"/>
    <p:sldId id="260" r:id="rId6"/>
    <p:sldId id="261" r:id="rId7"/>
    <p:sldId id="262" r:id="rId8"/>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60" d="100"/>
          <a:sy n="60" d="100"/>
        </p:scale>
        <p:origin x="800" y="2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4" name="Shape 44"/>
          <p:cNvSpPr>
            <a:spLocks noGrp="1" noRot="1" noChangeAspect="1"/>
          </p:cNvSpPr>
          <p:nvPr>
            <p:ph type="sldImg"/>
          </p:nvPr>
        </p:nvSpPr>
        <p:spPr>
          <a:xfrm>
            <a:off x="1143000" y="685800"/>
            <a:ext cx="4572000" cy="3429000"/>
          </a:xfrm>
          <a:prstGeom prst="rect">
            <a:avLst/>
          </a:prstGeom>
        </p:spPr>
        <p:txBody>
          <a:bodyPr/>
          <a:lstStyle/>
          <a:p>
            <a:endParaRPr/>
          </a:p>
        </p:txBody>
      </p:sp>
      <p:sp>
        <p:nvSpPr>
          <p:cNvPr id="45" name="Shape 45"/>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Shape 59"/>
          <p:cNvSpPr>
            <a:spLocks noGrp="1" noRot="1" noChangeAspect="1"/>
          </p:cNvSpPr>
          <p:nvPr>
            <p:ph type="sldImg"/>
          </p:nvPr>
        </p:nvSpPr>
        <p:spPr>
          <a:prstGeom prst="rect">
            <a:avLst/>
          </a:prstGeom>
        </p:spPr>
        <p:txBody>
          <a:bodyPr/>
          <a:lstStyle/>
          <a:p>
            <a:endParaRPr/>
          </a:p>
        </p:txBody>
      </p:sp>
      <p:sp>
        <p:nvSpPr>
          <p:cNvPr id="60" name="Shape 60"/>
          <p:cNvSpPr>
            <a:spLocks noGrp="1"/>
          </p:cNvSpPr>
          <p:nvPr>
            <p:ph type="body" sz="quarter" idx="1"/>
          </p:nvPr>
        </p:nvSpPr>
        <p:spPr>
          <a:prstGeom prst="rect">
            <a:avLst/>
          </a:prstGeom>
        </p:spPr>
        <p:txBody>
          <a:bodyPr/>
          <a:lstStyle/>
          <a:p>
            <a:pPr defTabSz="914400">
              <a:lnSpc>
                <a:spcPct val="100000"/>
              </a:lnSpc>
              <a:defRPr sz="2000">
                <a:latin typeface="Arial"/>
                <a:ea typeface="Arial"/>
                <a:cs typeface="Arial"/>
                <a:sym typeface="Arial"/>
              </a:defRPr>
            </a:pPr>
            <a:r>
              <a:t>The intent of this figure is to show that observed warming is driven by emissions from human activities, with greenhouse gas warming partly masked by the overall cooling effect of atmospheric pollution particles called aerosols.</a:t>
            </a:r>
          </a:p>
          <a:p>
            <a:pPr defTabSz="914400">
              <a:lnSpc>
                <a:spcPct val="100000"/>
              </a:lnSpc>
              <a:defRPr sz="2000">
                <a:latin typeface="Arial"/>
                <a:ea typeface="Arial"/>
                <a:cs typeface="Arial"/>
                <a:sym typeface="Arial"/>
              </a:defRPr>
            </a:pPr>
            <a:endParaRPr/>
          </a:p>
          <a:p>
            <a:pPr defTabSz="914400">
              <a:lnSpc>
                <a:spcPct val="100000"/>
              </a:lnSpc>
              <a:defRPr sz="2000">
                <a:latin typeface="Arial"/>
                <a:ea typeface="Arial"/>
                <a:cs typeface="Arial"/>
                <a:sym typeface="Arial"/>
              </a:defRPr>
            </a:pPr>
            <a:r>
              <a:t>In this report, we combine two complementary approaches, one from attribution studies, comparing simulations with and without human influence with the observed changes (central panel); and another one based on radiative forcing and climate sensitivity studies (right-hand panel). </a:t>
            </a:r>
          </a:p>
          <a:p>
            <a:pPr defTabSz="914400">
              <a:lnSpc>
                <a:spcPct val="100000"/>
              </a:lnSpc>
              <a:defRPr sz="2000">
                <a:latin typeface="Arial"/>
                <a:ea typeface="Arial"/>
                <a:cs typeface="Arial"/>
                <a:sym typeface="Arial"/>
              </a:defRPr>
            </a:pPr>
            <a:endParaRPr/>
          </a:p>
          <a:p>
            <a:pPr defTabSz="914400">
              <a:lnSpc>
                <a:spcPct val="100000"/>
              </a:lnSpc>
              <a:defRPr sz="2000">
                <a:latin typeface="Arial"/>
                <a:ea typeface="Arial"/>
                <a:cs typeface="Arial"/>
                <a:sym typeface="Arial"/>
              </a:defRPr>
            </a:pPr>
            <a:r>
              <a:t>Combining the evidence from across the climate system gives us greater confidence in the attribution of observed climate change to human influence. The human influence on the climate system is now unequivocal.</a:t>
            </a:r>
          </a:p>
          <a:p>
            <a:pPr defTabSz="914400">
              <a:lnSpc>
                <a:spcPct val="100000"/>
              </a:lnSpc>
              <a:defRPr sz="2000">
                <a:latin typeface="Arial"/>
                <a:ea typeface="Arial"/>
                <a:cs typeface="Arial"/>
                <a:sym typeface="Arial"/>
              </a:defRPr>
            </a:pPr>
            <a:endParaRPr/>
          </a:p>
          <a:p>
            <a:pPr defTabSz="914400">
              <a:lnSpc>
                <a:spcPct val="100000"/>
              </a:lnSpc>
              <a:defRPr sz="2000" b="1">
                <a:latin typeface="Arial"/>
                <a:ea typeface="Arial"/>
                <a:cs typeface="Arial"/>
                <a:sym typeface="Arial"/>
              </a:defRPr>
            </a:pPr>
            <a:r>
              <a:t>This figure has three important messages:</a:t>
            </a:r>
          </a:p>
          <a:p>
            <a:pPr marL="370416" indent="-370416" defTabSz="914400">
              <a:lnSpc>
                <a:spcPct val="100000"/>
              </a:lnSpc>
              <a:buSzPct val="100000"/>
              <a:buAutoNum type="arabicPeriod"/>
              <a:defRPr sz="2000">
                <a:latin typeface="Arial"/>
                <a:ea typeface="Arial"/>
                <a:cs typeface="Arial"/>
                <a:sym typeface="Arial"/>
              </a:defRPr>
            </a:pPr>
            <a:r>
              <a:t>Current warming is all caused by humans activities and their associated greenhouse gas emissions – this is seen in </a:t>
            </a:r>
            <a:r>
              <a:rPr b="1"/>
              <a:t>panels a</a:t>
            </a:r>
            <a:r>
              <a:t> and </a:t>
            </a:r>
            <a:r>
              <a:rPr b="1"/>
              <a:t>b</a:t>
            </a:r>
            <a:r>
              <a:t>. </a:t>
            </a:r>
          </a:p>
          <a:p>
            <a:pPr marL="370416" indent="-370416" defTabSz="914400">
              <a:lnSpc>
                <a:spcPct val="100000"/>
              </a:lnSpc>
              <a:buSzPct val="100000"/>
              <a:buAutoNum type="arabicPeriod"/>
              <a:defRPr sz="2000">
                <a:latin typeface="Arial"/>
                <a:ea typeface="Arial"/>
                <a:cs typeface="Arial"/>
                <a:sym typeface="Arial"/>
              </a:defRPr>
            </a:pPr>
            <a:r>
              <a:t>The warming effect of greenhouse gases would be greater than we have observed, but some of their warming is masked by the overall cooling effect of air pollutants (aerosols) – this is seen in </a:t>
            </a:r>
            <a:r>
              <a:rPr b="1"/>
              <a:t>panel b</a:t>
            </a:r>
            <a:r>
              <a:t> (the first three vertical bars).</a:t>
            </a:r>
          </a:p>
          <a:p>
            <a:pPr marL="370416" indent="-370416" defTabSz="914400">
              <a:lnSpc>
                <a:spcPct val="100000"/>
              </a:lnSpc>
              <a:buSzPct val="100000"/>
              <a:buAutoNum type="arabicPeriod"/>
              <a:defRPr sz="2000">
                <a:latin typeface="Arial"/>
                <a:ea typeface="Arial"/>
                <a:cs typeface="Arial"/>
                <a:sym typeface="Arial"/>
              </a:defRPr>
            </a:pPr>
            <a:r>
              <a:t>Among all the greenhouse gases, carbon dioxide is the one contributing the most to the warming, followed by methane – this is seen in </a:t>
            </a:r>
            <a:r>
              <a:rPr b="1"/>
              <a:t>panel c </a:t>
            </a:r>
            <a:r>
              <a:t>(the first two vertical bars, respectively).</a:t>
            </a:r>
          </a:p>
          <a:p>
            <a:pPr defTabSz="914400">
              <a:lnSpc>
                <a:spcPct val="100000"/>
              </a:lnSpc>
              <a:defRPr sz="2000">
                <a:latin typeface="Arial"/>
                <a:ea typeface="Arial"/>
                <a:cs typeface="Arial"/>
                <a:sym typeface="Arial"/>
              </a:defRPr>
            </a:pPr>
            <a:endParaRPr/>
          </a:p>
          <a:p>
            <a:pPr defTabSz="457132">
              <a:lnSpc>
                <a:spcPct val="100000"/>
              </a:lnSpc>
              <a:defRPr sz="2000">
                <a:latin typeface="Arial"/>
                <a:ea typeface="Arial"/>
                <a:cs typeface="Arial"/>
                <a:sym typeface="Arial"/>
              </a:defRPr>
            </a:pPr>
            <a:r>
              <a:t>-----------------------------------</a:t>
            </a:r>
            <a:r>
              <a:rPr b="1"/>
              <a:t>Caption</a:t>
            </a:r>
            <a:r>
              <a:t>-----------------------</a:t>
            </a:r>
          </a:p>
          <a:p>
            <a:pPr defTabSz="914400">
              <a:lnSpc>
                <a:spcPct val="100000"/>
              </a:lnSpc>
              <a:defRPr sz="2000" b="1">
                <a:latin typeface="Arial"/>
                <a:ea typeface="Arial"/>
                <a:cs typeface="Arial"/>
                <a:sym typeface="Arial"/>
              </a:defRPr>
            </a:pPr>
            <a:r>
              <a:t>Figure SPM.2 | Assessed contributions to observed warming in 2010–2019 relative to 1850–1900 </a:t>
            </a:r>
          </a:p>
          <a:p>
            <a:pPr defTabSz="914400">
              <a:lnSpc>
                <a:spcPct val="100000"/>
              </a:lnSpc>
              <a:defRPr sz="2000">
                <a:latin typeface="Arial"/>
                <a:ea typeface="Arial"/>
                <a:cs typeface="Arial"/>
                <a:sym typeface="Arial"/>
              </a:defRPr>
            </a:pPr>
            <a:r>
              <a:rPr b="1"/>
              <a:t>Panel (a)</a:t>
            </a:r>
            <a:r>
              <a:t> Observed global warming (increase in global surface temperature). Whiskers show the very likely range. </a:t>
            </a:r>
          </a:p>
          <a:p>
            <a:pPr defTabSz="914400">
              <a:lnSpc>
                <a:spcPct val="100000"/>
              </a:lnSpc>
              <a:defRPr sz="2000">
                <a:latin typeface="Arial"/>
                <a:ea typeface="Arial"/>
                <a:cs typeface="Arial"/>
                <a:sym typeface="Arial"/>
              </a:defRPr>
            </a:pPr>
            <a:r>
              <a:rPr b="1"/>
              <a:t>Panel (b)</a:t>
            </a:r>
            <a:r>
              <a:t> Evidence from attribution studies, which synthesize information from climate models and observations. The panel shows temperature change attributed to: total human influence; changes in well-mixed greenhouse gas concentrations; other human drivers due to aerosols, ozone and land-use change (land-use reflectance); solar and volcanic drivers; and internal climate variability. Whiskers show likely ranges. </a:t>
            </a:r>
          </a:p>
          <a:p>
            <a:pPr defTabSz="914400">
              <a:lnSpc>
                <a:spcPct val="100000"/>
              </a:lnSpc>
              <a:defRPr sz="2000">
                <a:latin typeface="Arial"/>
                <a:ea typeface="Arial"/>
                <a:cs typeface="Arial"/>
                <a:sym typeface="Arial"/>
              </a:defRPr>
            </a:pPr>
            <a:r>
              <a:rPr b="1"/>
              <a:t>Panel (c) </a:t>
            </a:r>
            <a:r>
              <a:t>Evidence from the assessment of radiative forcing and climate sensitivity. The panel shows temperature changes from individual components of human influence: emissions of greenhouse gases, aerosols and their precursors; land-use changes (land-use reflectance and irrigation); and aviation contrails. Whiskers show very likely ranges. Estimates account for both direct emissions into the atmosphere and their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Shape 68"/>
          <p:cNvSpPr>
            <a:spLocks noGrp="1" noRot="1" noChangeAspect="1"/>
          </p:cNvSpPr>
          <p:nvPr>
            <p:ph type="sldImg"/>
          </p:nvPr>
        </p:nvSpPr>
        <p:spPr>
          <a:prstGeom prst="rect">
            <a:avLst/>
          </a:prstGeom>
        </p:spPr>
        <p:txBody>
          <a:bodyPr/>
          <a:lstStyle/>
          <a:p>
            <a:endParaRPr/>
          </a:p>
        </p:txBody>
      </p:sp>
      <p:sp>
        <p:nvSpPr>
          <p:cNvPr id="69" name="Shape 69"/>
          <p:cNvSpPr>
            <a:spLocks noGrp="1"/>
          </p:cNvSpPr>
          <p:nvPr>
            <p:ph type="body" sz="quarter" idx="1"/>
          </p:nvPr>
        </p:nvSpPr>
        <p:spPr>
          <a:prstGeom prst="rect">
            <a:avLst/>
          </a:prstGeom>
        </p:spPr>
        <p:txBody>
          <a:bodyPr/>
          <a:lstStyle/>
          <a:p>
            <a:pPr defTabSz="914400">
              <a:lnSpc>
                <a:spcPct val="100000"/>
              </a:lnSpc>
              <a:defRPr sz="2000" b="1">
                <a:latin typeface="Arial"/>
                <a:ea typeface="Arial"/>
                <a:cs typeface="Arial"/>
                <a:sym typeface="Arial"/>
              </a:defRPr>
            </a:pPr>
            <a:r>
              <a:t>Message 1: </a:t>
            </a:r>
            <a:r>
              <a:rPr b="0"/>
              <a:t>Current warming is caused by human activities</a:t>
            </a:r>
          </a:p>
          <a:p>
            <a:pPr defTabSz="914400">
              <a:lnSpc>
                <a:spcPct val="100000"/>
              </a:lnSpc>
              <a:defRPr sz="2000">
                <a:latin typeface="Arial"/>
                <a:ea typeface="Arial"/>
                <a:cs typeface="Arial"/>
                <a:sym typeface="Arial"/>
              </a:defRPr>
            </a:pPr>
            <a:endParaRPr b="0"/>
          </a:p>
          <a:p>
            <a:pPr marL="254000" indent="-254000" defTabSz="914400">
              <a:lnSpc>
                <a:spcPct val="100000"/>
              </a:lnSpc>
              <a:buSzPct val="123000"/>
              <a:buChar char="•"/>
              <a:defRPr sz="2000">
                <a:latin typeface="Arial"/>
                <a:ea typeface="Arial"/>
                <a:cs typeface="Arial"/>
                <a:sym typeface="Arial"/>
              </a:defRPr>
            </a:pPr>
            <a:r>
              <a:t>Observed warming is shown by the vertical grey bar.</a:t>
            </a:r>
          </a:p>
          <a:p>
            <a:pPr marL="254000" indent="-254000" defTabSz="914400">
              <a:lnSpc>
                <a:spcPct val="100000"/>
              </a:lnSpc>
              <a:buSzPct val="123000"/>
              <a:buChar char="•"/>
              <a:defRPr sz="2000">
                <a:latin typeface="Arial"/>
                <a:ea typeface="Arial"/>
                <a:cs typeface="Arial"/>
                <a:sym typeface="Arial"/>
              </a:defRPr>
            </a:pPr>
            <a:r>
              <a:t>The Earth’s surface has warmed by 1.1°C since the late 19th century, compare to pre-industrial levels.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Shape 84"/>
          <p:cNvSpPr>
            <a:spLocks noGrp="1" noRot="1" noChangeAspect="1"/>
          </p:cNvSpPr>
          <p:nvPr>
            <p:ph type="sldImg"/>
          </p:nvPr>
        </p:nvSpPr>
        <p:spPr>
          <a:prstGeom prst="rect">
            <a:avLst/>
          </a:prstGeom>
        </p:spPr>
        <p:txBody>
          <a:bodyPr/>
          <a:lstStyle/>
          <a:p>
            <a:endParaRPr/>
          </a:p>
        </p:txBody>
      </p:sp>
      <p:sp>
        <p:nvSpPr>
          <p:cNvPr id="85" name="Shape 85"/>
          <p:cNvSpPr>
            <a:spLocks noGrp="1"/>
          </p:cNvSpPr>
          <p:nvPr>
            <p:ph type="body" sz="quarter" idx="1"/>
          </p:nvPr>
        </p:nvSpPr>
        <p:spPr>
          <a:prstGeom prst="rect">
            <a:avLst/>
          </a:prstGeom>
        </p:spPr>
        <p:txBody>
          <a:bodyPr/>
          <a:lstStyle/>
          <a:p>
            <a:pPr defTabSz="914400">
              <a:lnSpc>
                <a:spcPct val="100000"/>
              </a:lnSpc>
              <a:defRPr sz="2000" b="1">
                <a:latin typeface="Arial"/>
                <a:ea typeface="Arial"/>
                <a:cs typeface="Arial"/>
                <a:sym typeface="Arial"/>
              </a:defRPr>
            </a:pPr>
            <a:r>
              <a:t>Message 1: </a:t>
            </a:r>
            <a:r>
              <a:rPr b="0"/>
              <a:t>Global warming is 100% caused by humans </a:t>
            </a:r>
          </a:p>
          <a:p>
            <a:pPr defTabSz="914400">
              <a:lnSpc>
                <a:spcPct val="100000"/>
              </a:lnSpc>
              <a:defRPr sz="2000" b="1">
                <a:latin typeface="Arial"/>
                <a:ea typeface="Arial"/>
                <a:cs typeface="Arial"/>
                <a:sym typeface="Arial"/>
              </a:defRPr>
            </a:pPr>
            <a:endParaRPr b="0"/>
          </a:p>
          <a:p>
            <a:pPr marL="254000" indent="-254000" defTabSz="914400">
              <a:lnSpc>
                <a:spcPct val="100000"/>
              </a:lnSpc>
              <a:buSzPct val="123000"/>
              <a:buChar char="•"/>
              <a:defRPr sz="2000">
                <a:latin typeface="Arial"/>
                <a:ea typeface="Arial"/>
                <a:cs typeface="Arial"/>
                <a:sym typeface="Arial"/>
              </a:defRPr>
            </a:pPr>
            <a:r>
              <a:rPr b="1"/>
              <a:t>[click] </a:t>
            </a:r>
            <a:r>
              <a:t>The observed warming is caused by human activities, shown by the vertical red bar.</a:t>
            </a:r>
          </a:p>
          <a:p>
            <a:pPr marL="254000" indent="-254000" defTabSz="914400">
              <a:lnSpc>
                <a:spcPct val="100000"/>
              </a:lnSpc>
              <a:buSzPct val="123000"/>
              <a:buChar char="•"/>
              <a:defRPr sz="2000">
                <a:latin typeface="Arial"/>
                <a:ea typeface="Arial"/>
                <a:cs typeface="Arial"/>
                <a:sym typeface="Arial"/>
              </a:defRPr>
            </a:pPr>
            <a:r>
              <a:rPr b="1"/>
              <a:t>[click] </a:t>
            </a:r>
            <a:r>
              <a:t>Natural factors (solar variations, volcanic eruptions, internal climate variability) that influence the climate over decades do not affect the observed warming over hundreds of years (see the grey whiskers indicated by the red arrows).</a:t>
            </a:r>
          </a:p>
          <a:p>
            <a:pPr marL="254000" indent="-254000" defTabSz="914400">
              <a:lnSpc>
                <a:spcPct val="100000"/>
              </a:lnSpc>
              <a:buSzPct val="123000"/>
              <a:buChar char="•"/>
              <a:defRPr sz="2000" b="1">
                <a:latin typeface="Arial"/>
                <a:ea typeface="Arial"/>
                <a:cs typeface="Arial"/>
                <a:sym typeface="Arial"/>
              </a:defRPr>
            </a:pPr>
            <a:r>
              <a:t>[click] </a:t>
            </a:r>
            <a:r>
              <a:rPr b="0"/>
              <a:t>Observed increases in greenhouse gas concentrations since around 1750 are unequivocally caused by human activities.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Shape 99"/>
          <p:cNvSpPr>
            <a:spLocks noGrp="1" noRot="1" noChangeAspect="1"/>
          </p:cNvSpPr>
          <p:nvPr>
            <p:ph type="sldImg"/>
          </p:nvPr>
        </p:nvSpPr>
        <p:spPr>
          <a:prstGeom prst="rect">
            <a:avLst/>
          </a:prstGeom>
        </p:spPr>
        <p:txBody>
          <a:bodyPr/>
          <a:lstStyle/>
          <a:p>
            <a:endParaRPr/>
          </a:p>
        </p:txBody>
      </p:sp>
      <p:sp>
        <p:nvSpPr>
          <p:cNvPr id="100" name="Shape 100"/>
          <p:cNvSpPr>
            <a:spLocks noGrp="1"/>
          </p:cNvSpPr>
          <p:nvPr>
            <p:ph type="body" sz="quarter" idx="1"/>
          </p:nvPr>
        </p:nvSpPr>
        <p:spPr>
          <a:prstGeom prst="rect">
            <a:avLst/>
          </a:prstGeom>
        </p:spPr>
        <p:txBody>
          <a:bodyPr/>
          <a:lstStyle/>
          <a:p>
            <a:pPr defTabSz="914400">
              <a:lnSpc>
                <a:spcPct val="100000"/>
              </a:lnSpc>
              <a:defRPr sz="2000" b="1">
                <a:latin typeface="Arial"/>
                <a:ea typeface="Arial"/>
                <a:cs typeface="Arial"/>
                <a:sym typeface="Arial"/>
              </a:defRPr>
            </a:pPr>
            <a:r>
              <a:t>Message 2: </a:t>
            </a:r>
            <a:r>
              <a:rPr b="0"/>
              <a:t>The warming effect of greenhouse gases is partly masked by air pollutants that have a cooling effect.</a:t>
            </a:r>
          </a:p>
          <a:p>
            <a:pPr defTabSz="914400">
              <a:lnSpc>
                <a:spcPct val="100000"/>
              </a:lnSpc>
              <a:defRPr sz="2000" b="1">
                <a:latin typeface="Arial"/>
                <a:ea typeface="Arial"/>
                <a:cs typeface="Arial"/>
                <a:sym typeface="Arial"/>
              </a:defRPr>
            </a:pPr>
            <a:endParaRPr b="0"/>
          </a:p>
          <a:p>
            <a:pPr marL="254000" indent="-254000" defTabSz="914400">
              <a:lnSpc>
                <a:spcPct val="100000"/>
              </a:lnSpc>
              <a:buSzPct val="123000"/>
              <a:buChar char="•"/>
              <a:defRPr sz="2000" b="1">
                <a:latin typeface="Arial"/>
                <a:ea typeface="Arial"/>
                <a:cs typeface="Arial"/>
                <a:sym typeface="Arial"/>
              </a:defRPr>
            </a:pPr>
            <a:r>
              <a:rPr b="0"/>
              <a:t>The warming effect caused by greenhouse gases (vertical red bar)</a:t>
            </a:r>
          </a:p>
          <a:p>
            <a:pPr marL="254000" indent="-254000" defTabSz="914400">
              <a:lnSpc>
                <a:spcPct val="100000"/>
              </a:lnSpc>
              <a:buSzPct val="123000"/>
              <a:buChar char="•"/>
              <a:defRPr sz="2000" b="1">
                <a:latin typeface="Arial"/>
                <a:ea typeface="Arial"/>
                <a:cs typeface="Arial"/>
                <a:sym typeface="Arial"/>
              </a:defRPr>
            </a:pPr>
            <a:r>
              <a:t>[click] </a:t>
            </a:r>
            <a:r>
              <a:rPr b="0"/>
              <a:t>is partly masked by an overall cooling effect caused by air pollutants (aerosols, ozone) and land-use changes (vertical blue bar)</a:t>
            </a:r>
          </a:p>
          <a:p>
            <a:pPr defTabSz="914400">
              <a:lnSpc>
                <a:spcPct val="100000"/>
              </a:lnSpc>
              <a:defRPr sz="2000" b="1">
                <a:latin typeface="Arial"/>
                <a:ea typeface="Arial"/>
                <a:cs typeface="Arial"/>
                <a:sym typeface="Arial"/>
              </a:defRPr>
            </a:pPr>
            <a:endParaRPr b="0"/>
          </a:p>
          <a:p>
            <a:pPr defTabSz="914400">
              <a:lnSpc>
                <a:spcPct val="100000"/>
              </a:lnSpc>
              <a:defRPr sz="2000" b="1">
                <a:latin typeface="Arial"/>
                <a:ea typeface="Arial"/>
                <a:cs typeface="Arial"/>
                <a:sym typeface="Arial"/>
              </a:defRPr>
            </a:pPr>
            <a:r>
              <a:rPr b="0"/>
              <a:t>Greenhouse gases are well-mixed throughout the atmosphere while air pollutants are concentrated around cities and industrial areas, and can be washed out of the atmosphere rapidly by precipitation.</a:t>
            </a:r>
          </a:p>
          <a:p>
            <a:pPr defTabSz="914400">
              <a:lnSpc>
                <a:spcPct val="100000"/>
              </a:lnSpc>
              <a:defRPr sz="2000" b="1">
                <a:latin typeface="Arial"/>
                <a:ea typeface="Arial"/>
                <a:cs typeface="Arial"/>
                <a:sym typeface="Arial"/>
              </a:defRPr>
            </a:pPr>
            <a:endParaRPr b="0"/>
          </a:p>
          <a:p>
            <a:pPr defTabSz="914400">
              <a:lnSpc>
                <a:spcPct val="100000"/>
              </a:lnSpc>
              <a:defRPr sz="2000" b="1">
                <a:latin typeface="Arial"/>
                <a:ea typeface="Arial"/>
                <a:cs typeface="Arial"/>
                <a:sym typeface="Arial"/>
              </a:defRPr>
            </a:pPr>
            <a:endParaRPr b="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Shape 119"/>
          <p:cNvSpPr>
            <a:spLocks noGrp="1" noRot="1" noChangeAspect="1"/>
          </p:cNvSpPr>
          <p:nvPr>
            <p:ph type="sldImg"/>
          </p:nvPr>
        </p:nvSpPr>
        <p:spPr>
          <a:prstGeom prst="rect">
            <a:avLst/>
          </a:prstGeom>
        </p:spPr>
        <p:txBody>
          <a:bodyPr/>
          <a:lstStyle/>
          <a:p>
            <a:endParaRPr/>
          </a:p>
        </p:txBody>
      </p:sp>
      <p:sp>
        <p:nvSpPr>
          <p:cNvPr id="120" name="Shape 120"/>
          <p:cNvSpPr>
            <a:spLocks noGrp="1"/>
          </p:cNvSpPr>
          <p:nvPr>
            <p:ph type="body" sz="quarter" idx="1"/>
          </p:nvPr>
        </p:nvSpPr>
        <p:spPr>
          <a:prstGeom prst="rect">
            <a:avLst/>
          </a:prstGeom>
        </p:spPr>
        <p:txBody>
          <a:bodyPr/>
          <a:lstStyle/>
          <a:p>
            <a:pPr defTabSz="914400">
              <a:lnSpc>
                <a:spcPct val="100000"/>
              </a:lnSpc>
              <a:defRPr sz="2000" b="1">
                <a:latin typeface="Arial"/>
                <a:ea typeface="Arial"/>
                <a:cs typeface="Arial"/>
                <a:sym typeface="Arial"/>
              </a:defRPr>
            </a:pPr>
            <a:r>
              <a:t>Message 3: </a:t>
            </a:r>
            <a:r>
              <a:rPr b="0"/>
              <a:t>Among all the greenhouse gases, carbon dioxide is the one contributing the most to warming, with a strong contribution also from methane (indicated by the red arrows)</a:t>
            </a:r>
          </a:p>
          <a:p>
            <a:pPr defTabSz="914400">
              <a:lnSpc>
                <a:spcPct val="100000"/>
              </a:lnSpc>
              <a:defRPr sz="2000">
                <a:latin typeface="Arial"/>
                <a:ea typeface="Arial"/>
                <a:cs typeface="Arial"/>
                <a:sym typeface="Arial"/>
              </a:defRPr>
            </a:pPr>
            <a:endParaRPr b="0"/>
          </a:p>
          <a:p>
            <a:pPr marL="254000" indent="-254000" defTabSz="914400">
              <a:lnSpc>
                <a:spcPct val="100000"/>
              </a:lnSpc>
              <a:buSzPct val="123000"/>
              <a:buChar char="•"/>
              <a:defRPr sz="2000">
                <a:latin typeface="Arial"/>
                <a:ea typeface="Arial"/>
                <a:cs typeface="Arial"/>
                <a:sym typeface="Arial"/>
              </a:defRPr>
            </a:pPr>
            <a:r>
              <a:t>We have an improved understanding of the role of each individual component of human influence from carbon dioxide, other greenhouse gases, and pollutants (or aerosols).</a:t>
            </a:r>
          </a:p>
          <a:p>
            <a:pPr marL="254000" indent="-254000" defTabSz="914400">
              <a:lnSpc>
                <a:spcPct val="100000"/>
              </a:lnSpc>
              <a:buSzPct val="123000"/>
              <a:buChar char="•"/>
              <a:defRPr sz="2000">
                <a:latin typeface="Arial"/>
                <a:ea typeface="Arial"/>
                <a:cs typeface="Arial"/>
                <a:sym typeface="Arial"/>
              </a:defRPr>
            </a:pPr>
            <a:r>
              <a:t>After carbon dioxide, the second largest contribution is from methane. This is related to its direct and indirect effect (through the formation of ozone which is both a pollutant and greenhouse gas).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Content Slide">
    <p:spTree>
      <p:nvGrpSpPr>
        <p:cNvPr id="1" name=""/>
        <p:cNvGrpSpPr/>
        <p:nvPr/>
      </p:nvGrpSpPr>
      <p:grpSpPr>
        <a:xfrm>
          <a:off x="0" y="0"/>
          <a:ext cx="0" cy="0"/>
          <a:chOff x="0" y="0"/>
          <a:chExt cx="0" cy="0"/>
        </a:xfrm>
      </p:grpSpPr>
      <p:sp>
        <p:nvSpPr>
          <p:cNvPr id="1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Content Slide Blank">
    <p:spTree>
      <p:nvGrpSpPr>
        <p:cNvPr id="1" name=""/>
        <p:cNvGrpSpPr/>
        <p:nvPr/>
      </p:nvGrpSpPr>
      <p:grpSpPr>
        <a:xfrm>
          <a:off x="0" y="0"/>
          <a:ext cx="0" cy="0"/>
          <a:chOff x="0" y="0"/>
          <a:chExt cx="0" cy="0"/>
        </a:xfrm>
      </p:grpSpPr>
      <p:sp>
        <p:nvSpPr>
          <p:cNvPr id="23" name="Google Shape;19;p8"/>
          <p:cNvSpPr/>
          <p:nvPr/>
        </p:nvSpPr>
        <p:spPr>
          <a:xfrm>
            <a:off x="-2" y="12725915"/>
            <a:ext cx="24384004" cy="1001572"/>
          </a:xfrm>
          <a:prstGeom prst="rect">
            <a:avLst/>
          </a:prstGeom>
          <a:solidFill>
            <a:srgbClr val="5492CD"/>
          </a:solidFill>
          <a:ln w="12700">
            <a:miter lim="400000"/>
          </a:ln>
        </p:spPr>
        <p:txBody>
          <a:bodyPr lIns="0" tIns="0" rIns="0" bIns="0" anchor="ctr"/>
          <a:lstStyle/>
          <a:p>
            <a:pPr defTabSz="914400">
              <a:defRPr sz="4800">
                <a:solidFill>
                  <a:srgbClr val="FFFFFF"/>
                </a:solidFill>
                <a:latin typeface="Arial"/>
                <a:ea typeface="Arial"/>
                <a:cs typeface="Arial"/>
                <a:sym typeface="Arial"/>
              </a:defRPr>
            </a:pPr>
            <a:endParaRPr/>
          </a:p>
        </p:txBody>
      </p:sp>
      <p:sp>
        <p:nvSpPr>
          <p:cNvPr id="24" name="Google Shape;21;p8"/>
          <p:cNvSpPr txBox="1"/>
          <p:nvPr/>
        </p:nvSpPr>
        <p:spPr>
          <a:xfrm>
            <a:off x="240050" y="12963997"/>
            <a:ext cx="10035839" cy="52759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99" tIns="121899" rIns="121899" bIns="121899">
            <a:spAutoFit/>
          </a:bodyPr>
          <a:lstStyle/>
          <a:p>
            <a:pPr algn="l" defTabSz="914400">
              <a:lnSpc>
                <a:spcPct val="94444"/>
              </a:lnSpc>
              <a:defRPr sz="2000" b="1">
                <a:solidFill>
                  <a:srgbClr val="FFFFFF"/>
                </a:solidFill>
                <a:latin typeface="Arial"/>
                <a:ea typeface="Arial"/>
                <a:cs typeface="Arial"/>
                <a:sym typeface="Arial"/>
              </a:defRPr>
            </a:pPr>
            <a:r>
              <a:t>SIXTH ASSESSMENT REPORT  </a:t>
            </a:r>
            <a:r>
              <a:rPr b="0"/>
              <a:t>Working Group I – The Physical Science Basis</a:t>
            </a:r>
          </a:p>
        </p:txBody>
      </p:sp>
      <p:pic>
        <p:nvPicPr>
          <p:cNvPr id="25" name="Image" descr="Image"/>
          <p:cNvPicPr>
            <a:picLocks noChangeAspect="1"/>
          </p:cNvPicPr>
          <p:nvPr/>
        </p:nvPicPr>
        <p:blipFill>
          <a:blip r:embed="rId2"/>
          <a:stretch>
            <a:fillRect/>
          </a:stretch>
        </p:blipFill>
        <p:spPr>
          <a:xfrm>
            <a:off x="22422484" y="12891989"/>
            <a:ext cx="1720397" cy="697008"/>
          </a:xfrm>
          <a:prstGeom prst="rect">
            <a:avLst/>
          </a:prstGeom>
          <a:ln w="12700">
            <a:miter lim="400000"/>
          </a:ln>
        </p:spPr>
      </p:pic>
      <p:sp>
        <p:nvSpPr>
          <p:cNvPr id="26" name="© IPCC 2022"/>
          <p:cNvSpPr txBox="1"/>
          <p:nvPr/>
        </p:nvSpPr>
        <p:spPr>
          <a:xfrm>
            <a:off x="11272242" y="13023020"/>
            <a:ext cx="1839516" cy="4349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300">
                <a:solidFill>
                  <a:srgbClr val="FFFFFF"/>
                </a:solidFill>
                <a:latin typeface="Arial"/>
                <a:ea typeface="Arial"/>
                <a:cs typeface="Arial"/>
                <a:sym typeface="Arial"/>
              </a:defRPr>
            </a:lvl1pPr>
          </a:lstStyle>
          <a:p>
            <a:r>
              <a:t>© IPCC 2022</a:t>
            </a:r>
          </a:p>
        </p:txBody>
      </p:sp>
      <p:sp>
        <p:nvSpPr>
          <p:cNvPr id="2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Cover">
    <p:bg>
      <p:bgPr>
        <a:solidFill>
          <a:srgbClr val="5492CD"/>
        </a:solidFill>
        <a:effectLst/>
      </p:bgPr>
    </p:bg>
    <p:spTree>
      <p:nvGrpSpPr>
        <p:cNvPr id="1" name=""/>
        <p:cNvGrpSpPr/>
        <p:nvPr/>
      </p:nvGrpSpPr>
      <p:grpSpPr>
        <a:xfrm>
          <a:off x="0" y="0"/>
          <a:ext cx="0" cy="0"/>
          <a:chOff x="0" y="0"/>
          <a:chExt cx="0" cy="0"/>
        </a:xfrm>
      </p:grpSpPr>
      <p:pic>
        <p:nvPicPr>
          <p:cNvPr id="34" name="Picture 4" descr="Picture 4"/>
          <p:cNvPicPr>
            <a:picLocks noChangeAspect="1"/>
          </p:cNvPicPr>
          <p:nvPr/>
        </p:nvPicPr>
        <p:blipFill>
          <a:blip r:embed="rId2"/>
          <a:stretch>
            <a:fillRect/>
          </a:stretch>
        </p:blipFill>
        <p:spPr>
          <a:xfrm>
            <a:off x="14091860" y="128298"/>
            <a:ext cx="6797820" cy="1227158"/>
          </a:xfrm>
          <a:prstGeom prst="rect">
            <a:avLst/>
          </a:prstGeom>
          <a:ln w="12700">
            <a:miter lim="400000"/>
          </a:ln>
        </p:spPr>
      </p:pic>
      <p:sp>
        <p:nvSpPr>
          <p:cNvPr id="35" name="Text Placeholder 6"/>
          <p:cNvSpPr txBox="1"/>
          <p:nvPr/>
        </p:nvSpPr>
        <p:spPr>
          <a:xfrm>
            <a:off x="723900" y="387893"/>
            <a:ext cx="8315315" cy="10381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919" tIns="121919" rIns="121919" bIns="121919">
            <a:spAutoFit/>
          </a:bodyPr>
          <a:lstStyle/>
          <a:p>
            <a:pPr algn="l" defTabSz="685677">
              <a:lnSpc>
                <a:spcPts val="1800"/>
              </a:lnSpc>
              <a:spcBef>
                <a:spcPts val="2400"/>
              </a:spcBef>
              <a:defRPr sz="2900" b="1">
                <a:solidFill>
                  <a:srgbClr val="FFFFFF"/>
                </a:solidFill>
                <a:latin typeface="Arial"/>
                <a:ea typeface="Arial"/>
                <a:cs typeface="Arial"/>
                <a:sym typeface="Arial"/>
              </a:defRPr>
            </a:pPr>
            <a:r>
              <a:t>SIXTH ASSESSMENT REPORT </a:t>
            </a:r>
          </a:p>
          <a:p>
            <a:pPr algn="l" defTabSz="685677">
              <a:lnSpc>
                <a:spcPts val="1800"/>
              </a:lnSpc>
              <a:spcBef>
                <a:spcPts val="2400"/>
              </a:spcBef>
              <a:defRPr sz="2900">
                <a:solidFill>
                  <a:srgbClr val="FFFFFF"/>
                </a:solidFill>
                <a:latin typeface="Arial"/>
                <a:ea typeface="Arial"/>
                <a:cs typeface="Arial"/>
                <a:sym typeface="Arial"/>
              </a:defRPr>
            </a:pPr>
            <a:r>
              <a:t>Working Group I – The Physical Science Basis</a:t>
            </a:r>
          </a:p>
        </p:txBody>
      </p:sp>
      <p:pic>
        <p:nvPicPr>
          <p:cNvPr id="36" name="header.png" descr="header.png"/>
          <p:cNvPicPr>
            <a:picLocks noChangeAspect="1"/>
          </p:cNvPicPr>
          <p:nvPr/>
        </p:nvPicPr>
        <p:blipFill>
          <a:blip r:embed="rId3"/>
          <a:srcRect r="25617"/>
          <a:stretch>
            <a:fillRect/>
          </a:stretch>
        </p:blipFill>
        <p:spPr>
          <a:xfrm>
            <a:off x="21005665" y="-1073"/>
            <a:ext cx="3402693" cy="1485901"/>
          </a:xfrm>
          <a:prstGeom prst="rect">
            <a:avLst/>
          </a:prstGeom>
          <a:ln w="12700">
            <a:miter lim="400000"/>
          </a:ln>
        </p:spPr>
      </p:pic>
      <p:sp>
        <p:nvSpPr>
          <p:cNvPr id="37" name="© IPCC 2022"/>
          <p:cNvSpPr txBox="1"/>
          <p:nvPr/>
        </p:nvSpPr>
        <p:spPr>
          <a:xfrm>
            <a:off x="11272242" y="872255"/>
            <a:ext cx="1839516" cy="4349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300">
                <a:solidFill>
                  <a:srgbClr val="FFFFFF"/>
                </a:solidFill>
                <a:latin typeface="Arial"/>
                <a:ea typeface="Arial"/>
                <a:cs typeface="Arial"/>
                <a:sym typeface="Arial"/>
              </a:defRPr>
            </a:lvl1pPr>
          </a:lstStyle>
          <a:p>
            <a:r>
              <a:t>© IPCC 2022</a:t>
            </a:r>
          </a:p>
        </p:txBody>
      </p:sp>
      <p:sp>
        <p:nvSpPr>
          <p:cNvPr id="38" name="Slide Number"/>
          <p:cNvSpPr txBox="1">
            <a:spLocks noGrp="1"/>
          </p:cNvSpPr>
          <p:nvPr>
            <p:ph type="sldNum" sz="quarter" idx="2"/>
          </p:nvPr>
        </p:nvSpPr>
        <p:spPr>
          <a:xfrm>
            <a:off x="11785599" y="12344399"/>
            <a:ext cx="5689601" cy="736601"/>
          </a:xfrm>
          <a:prstGeom prst="rect">
            <a:avLst/>
          </a:prstGeom>
        </p:spPr>
        <p:txBody>
          <a:bodyPr lIns="121919" tIns="121919" rIns="121919" bIns="121919"/>
          <a:lstStyle>
            <a:lvl1pPr defTabSz="1219021"/>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p:cNvSpPr/>
          <p:nvPr/>
        </p:nvSpPr>
        <p:spPr>
          <a:xfrm>
            <a:off x="-1683" y="-46025"/>
            <a:ext cx="7462720" cy="13808050"/>
          </a:xfrm>
          <a:prstGeom prst="rect">
            <a:avLst/>
          </a:prstGeom>
          <a:solidFill>
            <a:srgbClr val="EFEFEF"/>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3" name="Google Shape;19;p8"/>
          <p:cNvSpPr/>
          <p:nvPr/>
        </p:nvSpPr>
        <p:spPr>
          <a:xfrm>
            <a:off x="-2" y="12725915"/>
            <a:ext cx="24384004" cy="1001572"/>
          </a:xfrm>
          <a:prstGeom prst="rect">
            <a:avLst/>
          </a:prstGeom>
          <a:solidFill>
            <a:srgbClr val="5492CD"/>
          </a:solidFill>
          <a:ln w="12700">
            <a:miter lim="400000"/>
          </a:ln>
        </p:spPr>
        <p:txBody>
          <a:bodyPr lIns="0" tIns="0" rIns="0" bIns="0" anchor="ctr"/>
          <a:lstStyle/>
          <a:p>
            <a:pPr defTabSz="914400">
              <a:defRPr sz="4800">
                <a:solidFill>
                  <a:srgbClr val="FFFFFF"/>
                </a:solidFill>
                <a:latin typeface="Arial"/>
                <a:ea typeface="Arial"/>
                <a:cs typeface="Arial"/>
                <a:sym typeface="Arial"/>
              </a:defRPr>
            </a:pPr>
            <a:endParaRPr/>
          </a:p>
        </p:txBody>
      </p:sp>
      <p:sp>
        <p:nvSpPr>
          <p:cNvPr id="4" name="Google Shape;21;p8"/>
          <p:cNvSpPr txBox="1"/>
          <p:nvPr/>
        </p:nvSpPr>
        <p:spPr>
          <a:xfrm>
            <a:off x="240050" y="12963997"/>
            <a:ext cx="10035839" cy="52759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99" tIns="121899" rIns="121899" bIns="121899">
            <a:spAutoFit/>
          </a:bodyPr>
          <a:lstStyle/>
          <a:p>
            <a:pPr algn="l" defTabSz="914400">
              <a:lnSpc>
                <a:spcPct val="94444"/>
              </a:lnSpc>
              <a:defRPr sz="2000" b="1">
                <a:solidFill>
                  <a:srgbClr val="FFFFFF"/>
                </a:solidFill>
                <a:latin typeface="Arial"/>
                <a:ea typeface="Arial"/>
                <a:cs typeface="Arial"/>
                <a:sym typeface="Arial"/>
              </a:defRPr>
            </a:pPr>
            <a:r>
              <a:t>SIXTH ASSESSMENT REPORT  </a:t>
            </a:r>
            <a:r>
              <a:rPr b="0"/>
              <a:t>Working Group I – The Physical Science Basis</a:t>
            </a:r>
          </a:p>
        </p:txBody>
      </p:sp>
      <p:pic>
        <p:nvPicPr>
          <p:cNvPr id="5" name="Image" descr="Image"/>
          <p:cNvPicPr>
            <a:picLocks noChangeAspect="1"/>
          </p:cNvPicPr>
          <p:nvPr/>
        </p:nvPicPr>
        <p:blipFill>
          <a:blip r:embed="rId5"/>
          <a:stretch>
            <a:fillRect/>
          </a:stretch>
        </p:blipFill>
        <p:spPr>
          <a:xfrm>
            <a:off x="22422484" y="12891989"/>
            <a:ext cx="1720397" cy="697008"/>
          </a:xfrm>
          <a:prstGeom prst="rect">
            <a:avLst/>
          </a:prstGeom>
          <a:ln w="12700">
            <a:miter lim="400000"/>
          </a:ln>
        </p:spPr>
      </p:pic>
      <p:sp>
        <p:nvSpPr>
          <p:cNvPr id="6" name="© IPCC 2022"/>
          <p:cNvSpPr txBox="1"/>
          <p:nvPr/>
        </p:nvSpPr>
        <p:spPr>
          <a:xfrm>
            <a:off x="11272242" y="13023020"/>
            <a:ext cx="1839516" cy="4349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300">
                <a:solidFill>
                  <a:srgbClr val="FFFFFF"/>
                </a:solidFill>
                <a:latin typeface="Arial"/>
                <a:ea typeface="Arial"/>
                <a:cs typeface="Arial"/>
                <a:sym typeface="Arial"/>
              </a:defRPr>
            </a:lvl1pPr>
          </a:lstStyle>
          <a:p>
            <a:r>
              <a:t>© IPCC 2022</a:t>
            </a:r>
          </a:p>
        </p:txBody>
      </p:sp>
      <p:sp>
        <p:nvSpPr>
          <p:cNvPr id="7" name="Title Text"/>
          <p:cNvSpPr txBox="1">
            <a:spLocks noGrp="1"/>
          </p:cNvSpPr>
          <p:nvPr>
            <p:ph type="title"/>
          </p:nvPr>
        </p:nvSpPr>
        <p:spPr>
          <a:xfrm>
            <a:off x="975361" y="1711050"/>
            <a:ext cx="11470643" cy="230001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normAutofit/>
          </a:bodyPr>
          <a:lstStyle/>
          <a:p>
            <a:r>
              <a:t>Title Text</a:t>
            </a:r>
          </a:p>
        </p:txBody>
      </p:sp>
      <p:sp>
        <p:nvSpPr>
          <p:cNvPr id="8" name="Body Level One…"/>
          <p:cNvSpPr txBox="1">
            <a:spLocks noGrp="1"/>
          </p:cNvSpPr>
          <p:nvPr>
            <p:ph type="body" idx="1"/>
          </p:nvPr>
        </p:nvSpPr>
        <p:spPr>
          <a:xfrm>
            <a:off x="975358" y="4011066"/>
            <a:ext cx="11470643" cy="91132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p>
            <a:r>
              <a:t>Body Level One</a:t>
            </a:r>
          </a:p>
          <a:p>
            <a:pPr lvl="1"/>
            <a:r>
              <a:t>Body Level Two</a:t>
            </a:r>
          </a:p>
          <a:p>
            <a:pPr lvl="2"/>
            <a:r>
              <a:t>Body Level Three</a:t>
            </a:r>
          </a:p>
          <a:p>
            <a:pPr lvl="3"/>
            <a:r>
              <a:t>Body Level Four</a:t>
            </a:r>
          </a:p>
          <a:p>
            <a:pPr lvl="4"/>
            <a:r>
              <a:t>Body Level Five</a:t>
            </a:r>
          </a:p>
        </p:txBody>
      </p:sp>
      <p:sp>
        <p:nvSpPr>
          <p:cNvPr id="9" name="Slide Number"/>
          <p:cNvSpPr txBox="1">
            <a:spLocks noGrp="1"/>
          </p:cNvSpPr>
          <p:nvPr>
            <p:ph type="sldNum" sz="quarter" idx="2"/>
          </p:nvPr>
        </p:nvSpPr>
        <p:spPr>
          <a:xfrm>
            <a:off x="16766660" y="12362499"/>
            <a:ext cx="708542" cy="700405"/>
          </a:xfrm>
          <a:prstGeom prst="rect">
            <a:avLst/>
          </a:prstGeom>
          <a:ln w="12700">
            <a:miter lim="400000"/>
          </a:ln>
        </p:spPr>
        <p:txBody>
          <a:bodyPr wrap="none" lIns="121899" tIns="121899" rIns="121899" bIns="121899" anchor="ctr">
            <a:spAutoFit/>
          </a:bodyPr>
          <a:lstStyle>
            <a:lvl1pPr algn="r" defTabSz="914400">
              <a:defRPr sz="3200">
                <a:solidFill>
                  <a:srgbClr val="464749"/>
                </a:solidFill>
                <a:latin typeface="Arial"/>
                <a:ea typeface="Arial"/>
                <a:cs typeface="Arial"/>
                <a:sym typeface="Aria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ransition spd="med"/>
  <p:txStyles>
    <p:titleStyle>
      <a:lvl1pPr marL="0" marR="0" indent="0" algn="l" defTabSz="914400" latinLnBrk="0">
        <a:lnSpc>
          <a:spcPct val="90625"/>
        </a:lnSpc>
        <a:spcBef>
          <a:spcPts val="0"/>
        </a:spcBef>
        <a:spcAft>
          <a:spcPts val="0"/>
        </a:spcAft>
        <a:buClrTx/>
        <a:buSzTx/>
        <a:buFontTx/>
        <a:buNone/>
        <a:tabLst/>
        <a:defRPr sz="6400" b="1" i="0" u="none" strike="noStrike" cap="none" spc="0" baseline="0">
          <a:solidFill>
            <a:srgbClr val="006A96"/>
          </a:solidFill>
          <a:uFillTx/>
          <a:latin typeface="Arial"/>
          <a:ea typeface="Arial"/>
          <a:cs typeface="Arial"/>
          <a:sym typeface="Arial"/>
        </a:defRPr>
      </a:lvl1pPr>
      <a:lvl2pPr marL="0" marR="0" indent="0" algn="l" defTabSz="914400" latinLnBrk="0">
        <a:lnSpc>
          <a:spcPct val="90625"/>
        </a:lnSpc>
        <a:spcBef>
          <a:spcPts val="0"/>
        </a:spcBef>
        <a:spcAft>
          <a:spcPts val="0"/>
        </a:spcAft>
        <a:buClrTx/>
        <a:buSzTx/>
        <a:buFontTx/>
        <a:buNone/>
        <a:tabLst/>
        <a:defRPr sz="6400" b="1" i="0" u="none" strike="noStrike" cap="none" spc="0" baseline="0">
          <a:solidFill>
            <a:srgbClr val="006A96"/>
          </a:solidFill>
          <a:uFillTx/>
          <a:latin typeface="Arial"/>
          <a:ea typeface="Arial"/>
          <a:cs typeface="Arial"/>
          <a:sym typeface="Arial"/>
        </a:defRPr>
      </a:lvl2pPr>
      <a:lvl3pPr marL="0" marR="0" indent="0" algn="l" defTabSz="914400" latinLnBrk="0">
        <a:lnSpc>
          <a:spcPct val="90625"/>
        </a:lnSpc>
        <a:spcBef>
          <a:spcPts val="0"/>
        </a:spcBef>
        <a:spcAft>
          <a:spcPts val="0"/>
        </a:spcAft>
        <a:buClrTx/>
        <a:buSzTx/>
        <a:buFontTx/>
        <a:buNone/>
        <a:tabLst/>
        <a:defRPr sz="6400" b="1" i="0" u="none" strike="noStrike" cap="none" spc="0" baseline="0">
          <a:solidFill>
            <a:srgbClr val="006A96"/>
          </a:solidFill>
          <a:uFillTx/>
          <a:latin typeface="Arial"/>
          <a:ea typeface="Arial"/>
          <a:cs typeface="Arial"/>
          <a:sym typeface="Arial"/>
        </a:defRPr>
      </a:lvl3pPr>
      <a:lvl4pPr marL="0" marR="0" indent="0" algn="l" defTabSz="914400" latinLnBrk="0">
        <a:lnSpc>
          <a:spcPct val="90625"/>
        </a:lnSpc>
        <a:spcBef>
          <a:spcPts val="0"/>
        </a:spcBef>
        <a:spcAft>
          <a:spcPts val="0"/>
        </a:spcAft>
        <a:buClrTx/>
        <a:buSzTx/>
        <a:buFontTx/>
        <a:buNone/>
        <a:tabLst/>
        <a:defRPr sz="6400" b="1" i="0" u="none" strike="noStrike" cap="none" spc="0" baseline="0">
          <a:solidFill>
            <a:srgbClr val="006A96"/>
          </a:solidFill>
          <a:uFillTx/>
          <a:latin typeface="Arial"/>
          <a:ea typeface="Arial"/>
          <a:cs typeface="Arial"/>
          <a:sym typeface="Arial"/>
        </a:defRPr>
      </a:lvl4pPr>
      <a:lvl5pPr marL="0" marR="0" indent="0" algn="l" defTabSz="914400" latinLnBrk="0">
        <a:lnSpc>
          <a:spcPct val="90625"/>
        </a:lnSpc>
        <a:spcBef>
          <a:spcPts val="0"/>
        </a:spcBef>
        <a:spcAft>
          <a:spcPts val="0"/>
        </a:spcAft>
        <a:buClrTx/>
        <a:buSzTx/>
        <a:buFontTx/>
        <a:buNone/>
        <a:tabLst/>
        <a:defRPr sz="6400" b="1" i="0" u="none" strike="noStrike" cap="none" spc="0" baseline="0">
          <a:solidFill>
            <a:srgbClr val="006A96"/>
          </a:solidFill>
          <a:uFillTx/>
          <a:latin typeface="Arial"/>
          <a:ea typeface="Arial"/>
          <a:cs typeface="Arial"/>
          <a:sym typeface="Arial"/>
        </a:defRPr>
      </a:lvl5pPr>
      <a:lvl6pPr marL="0" marR="0" indent="0" algn="l" defTabSz="914400" latinLnBrk="0">
        <a:lnSpc>
          <a:spcPct val="90625"/>
        </a:lnSpc>
        <a:spcBef>
          <a:spcPts val="0"/>
        </a:spcBef>
        <a:spcAft>
          <a:spcPts val="0"/>
        </a:spcAft>
        <a:buClrTx/>
        <a:buSzTx/>
        <a:buFontTx/>
        <a:buNone/>
        <a:tabLst/>
        <a:defRPr sz="6400" b="1" i="0" u="none" strike="noStrike" cap="none" spc="0" baseline="0">
          <a:solidFill>
            <a:srgbClr val="006A96"/>
          </a:solidFill>
          <a:uFillTx/>
          <a:latin typeface="Arial"/>
          <a:ea typeface="Arial"/>
          <a:cs typeface="Arial"/>
          <a:sym typeface="Arial"/>
        </a:defRPr>
      </a:lvl6pPr>
      <a:lvl7pPr marL="0" marR="0" indent="0" algn="l" defTabSz="914400" latinLnBrk="0">
        <a:lnSpc>
          <a:spcPct val="90625"/>
        </a:lnSpc>
        <a:spcBef>
          <a:spcPts val="0"/>
        </a:spcBef>
        <a:spcAft>
          <a:spcPts val="0"/>
        </a:spcAft>
        <a:buClrTx/>
        <a:buSzTx/>
        <a:buFontTx/>
        <a:buNone/>
        <a:tabLst/>
        <a:defRPr sz="6400" b="1" i="0" u="none" strike="noStrike" cap="none" spc="0" baseline="0">
          <a:solidFill>
            <a:srgbClr val="006A96"/>
          </a:solidFill>
          <a:uFillTx/>
          <a:latin typeface="Arial"/>
          <a:ea typeface="Arial"/>
          <a:cs typeface="Arial"/>
          <a:sym typeface="Arial"/>
        </a:defRPr>
      </a:lvl7pPr>
      <a:lvl8pPr marL="0" marR="0" indent="0" algn="l" defTabSz="914400" latinLnBrk="0">
        <a:lnSpc>
          <a:spcPct val="90625"/>
        </a:lnSpc>
        <a:spcBef>
          <a:spcPts val="0"/>
        </a:spcBef>
        <a:spcAft>
          <a:spcPts val="0"/>
        </a:spcAft>
        <a:buClrTx/>
        <a:buSzTx/>
        <a:buFontTx/>
        <a:buNone/>
        <a:tabLst/>
        <a:defRPr sz="6400" b="1" i="0" u="none" strike="noStrike" cap="none" spc="0" baseline="0">
          <a:solidFill>
            <a:srgbClr val="006A96"/>
          </a:solidFill>
          <a:uFillTx/>
          <a:latin typeface="Arial"/>
          <a:ea typeface="Arial"/>
          <a:cs typeface="Arial"/>
          <a:sym typeface="Arial"/>
        </a:defRPr>
      </a:lvl8pPr>
      <a:lvl9pPr marL="0" marR="0" indent="0" algn="l" defTabSz="914400" latinLnBrk="0">
        <a:lnSpc>
          <a:spcPct val="90625"/>
        </a:lnSpc>
        <a:spcBef>
          <a:spcPts val="0"/>
        </a:spcBef>
        <a:spcAft>
          <a:spcPts val="0"/>
        </a:spcAft>
        <a:buClrTx/>
        <a:buSzTx/>
        <a:buFontTx/>
        <a:buNone/>
        <a:tabLst/>
        <a:defRPr sz="6400" b="1" i="0" u="none" strike="noStrike" cap="none" spc="0" baseline="0">
          <a:solidFill>
            <a:srgbClr val="006A96"/>
          </a:solidFill>
          <a:uFillTx/>
          <a:latin typeface="Arial"/>
          <a:ea typeface="Arial"/>
          <a:cs typeface="Arial"/>
          <a:sym typeface="Arial"/>
        </a:defRPr>
      </a:lvl9pPr>
    </p:titleStyle>
    <p:bodyStyle>
      <a:lvl1pPr marL="408940" marR="0" indent="-434340" algn="l" defTabSz="914400" latinLnBrk="0">
        <a:lnSpc>
          <a:spcPct val="85000"/>
        </a:lnSpc>
        <a:spcBef>
          <a:spcPts val="2400"/>
        </a:spcBef>
        <a:spcAft>
          <a:spcPts val="0"/>
        </a:spcAft>
        <a:buClr>
          <a:srgbClr val="0C68AC"/>
        </a:buClr>
        <a:buSzPts val="3600"/>
        <a:buFont typeface="Arial"/>
        <a:buChar char="•"/>
        <a:tabLst/>
        <a:defRPr sz="3600" b="0" i="0" u="none" strike="noStrike" cap="none" spc="0" baseline="0">
          <a:solidFill>
            <a:srgbClr val="007DBA"/>
          </a:solidFill>
          <a:uFillTx/>
          <a:latin typeface="Arial"/>
          <a:ea typeface="Arial"/>
          <a:cs typeface="Arial"/>
          <a:sym typeface="Arial"/>
        </a:defRPr>
      </a:lvl1pPr>
      <a:lvl2pPr marL="866139" marR="0" indent="-434339" algn="l" defTabSz="914400" latinLnBrk="0">
        <a:lnSpc>
          <a:spcPct val="85000"/>
        </a:lnSpc>
        <a:spcBef>
          <a:spcPts val="2400"/>
        </a:spcBef>
        <a:spcAft>
          <a:spcPts val="0"/>
        </a:spcAft>
        <a:buClr>
          <a:srgbClr val="0C68AC"/>
        </a:buClr>
        <a:buSzPts val="3600"/>
        <a:buFont typeface="Arial"/>
        <a:buChar char="•"/>
        <a:tabLst/>
        <a:defRPr sz="3600" b="0" i="0" u="none" strike="noStrike" cap="none" spc="0" baseline="0">
          <a:solidFill>
            <a:srgbClr val="007DBA"/>
          </a:solidFill>
          <a:uFillTx/>
          <a:latin typeface="Arial"/>
          <a:ea typeface="Arial"/>
          <a:cs typeface="Arial"/>
          <a:sym typeface="Arial"/>
        </a:defRPr>
      </a:lvl2pPr>
      <a:lvl3pPr marL="1323339" marR="0" indent="-434339" algn="l" defTabSz="914400" latinLnBrk="0">
        <a:lnSpc>
          <a:spcPct val="85000"/>
        </a:lnSpc>
        <a:spcBef>
          <a:spcPts val="2400"/>
        </a:spcBef>
        <a:spcAft>
          <a:spcPts val="0"/>
        </a:spcAft>
        <a:buClr>
          <a:srgbClr val="0C68AC"/>
        </a:buClr>
        <a:buSzPts val="3600"/>
        <a:buFont typeface="Arial"/>
        <a:buChar char="•"/>
        <a:tabLst/>
        <a:defRPr sz="3600" b="0" i="0" u="none" strike="noStrike" cap="none" spc="0" baseline="0">
          <a:solidFill>
            <a:srgbClr val="007DBA"/>
          </a:solidFill>
          <a:uFillTx/>
          <a:latin typeface="Arial"/>
          <a:ea typeface="Arial"/>
          <a:cs typeface="Arial"/>
          <a:sym typeface="Arial"/>
        </a:defRPr>
      </a:lvl3pPr>
      <a:lvl4pPr marL="1780539" marR="0" indent="-434339" algn="l" defTabSz="914400" latinLnBrk="0">
        <a:lnSpc>
          <a:spcPct val="85000"/>
        </a:lnSpc>
        <a:spcBef>
          <a:spcPts val="2400"/>
        </a:spcBef>
        <a:spcAft>
          <a:spcPts val="0"/>
        </a:spcAft>
        <a:buClr>
          <a:srgbClr val="0C68AC"/>
        </a:buClr>
        <a:buSzPts val="3600"/>
        <a:buFont typeface="Arial"/>
        <a:buChar char="•"/>
        <a:tabLst/>
        <a:defRPr sz="3600" b="0" i="0" u="none" strike="noStrike" cap="none" spc="0" baseline="0">
          <a:solidFill>
            <a:srgbClr val="007DBA"/>
          </a:solidFill>
          <a:uFillTx/>
          <a:latin typeface="Arial"/>
          <a:ea typeface="Arial"/>
          <a:cs typeface="Arial"/>
          <a:sym typeface="Arial"/>
        </a:defRPr>
      </a:lvl4pPr>
      <a:lvl5pPr marL="2237739" marR="0" indent="-434339" algn="l" defTabSz="914400" latinLnBrk="0">
        <a:lnSpc>
          <a:spcPct val="85000"/>
        </a:lnSpc>
        <a:spcBef>
          <a:spcPts val="2400"/>
        </a:spcBef>
        <a:spcAft>
          <a:spcPts val="0"/>
        </a:spcAft>
        <a:buClr>
          <a:srgbClr val="0C68AC"/>
        </a:buClr>
        <a:buSzPts val="3600"/>
        <a:buFont typeface="Arial"/>
        <a:buChar char="•"/>
        <a:tabLst/>
        <a:defRPr sz="3600" b="0" i="0" u="none" strike="noStrike" cap="none" spc="0" baseline="0">
          <a:solidFill>
            <a:srgbClr val="007DBA"/>
          </a:solidFill>
          <a:uFillTx/>
          <a:latin typeface="Arial"/>
          <a:ea typeface="Arial"/>
          <a:cs typeface="Arial"/>
          <a:sym typeface="Arial"/>
        </a:defRPr>
      </a:lvl5pPr>
      <a:lvl6pPr marL="2650902" marR="0" indent="-276891" algn="l" defTabSz="914400" latinLnBrk="0">
        <a:lnSpc>
          <a:spcPct val="85000"/>
        </a:lnSpc>
        <a:spcBef>
          <a:spcPts val="2400"/>
        </a:spcBef>
        <a:spcAft>
          <a:spcPts val="0"/>
        </a:spcAft>
        <a:buClr>
          <a:srgbClr val="0C68AC"/>
        </a:buClr>
        <a:buSzPts val="3600"/>
        <a:buFont typeface="Arial"/>
        <a:buChar char="•"/>
        <a:tabLst/>
        <a:defRPr sz="3600" b="0" i="0" u="none" strike="noStrike" cap="none" spc="0" baseline="0">
          <a:solidFill>
            <a:srgbClr val="007DBA"/>
          </a:solidFill>
          <a:uFillTx/>
          <a:latin typeface="Arial"/>
          <a:ea typeface="Arial"/>
          <a:cs typeface="Arial"/>
          <a:sym typeface="Arial"/>
        </a:defRPr>
      </a:lvl6pPr>
      <a:lvl7pPr marL="3108102" marR="0" indent="-276891" algn="l" defTabSz="914400" latinLnBrk="0">
        <a:lnSpc>
          <a:spcPct val="85000"/>
        </a:lnSpc>
        <a:spcBef>
          <a:spcPts val="2400"/>
        </a:spcBef>
        <a:spcAft>
          <a:spcPts val="0"/>
        </a:spcAft>
        <a:buClr>
          <a:srgbClr val="0C68AC"/>
        </a:buClr>
        <a:buSzPts val="3600"/>
        <a:buFont typeface="Arial"/>
        <a:buChar char="•"/>
        <a:tabLst/>
        <a:defRPr sz="3600" b="0" i="0" u="none" strike="noStrike" cap="none" spc="0" baseline="0">
          <a:solidFill>
            <a:srgbClr val="007DBA"/>
          </a:solidFill>
          <a:uFillTx/>
          <a:latin typeface="Arial"/>
          <a:ea typeface="Arial"/>
          <a:cs typeface="Arial"/>
          <a:sym typeface="Arial"/>
        </a:defRPr>
      </a:lvl7pPr>
      <a:lvl8pPr marL="3565302" marR="0" indent="-276891" algn="l" defTabSz="914400" latinLnBrk="0">
        <a:lnSpc>
          <a:spcPct val="85000"/>
        </a:lnSpc>
        <a:spcBef>
          <a:spcPts val="2400"/>
        </a:spcBef>
        <a:spcAft>
          <a:spcPts val="0"/>
        </a:spcAft>
        <a:buClr>
          <a:srgbClr val="0C68AC"/>
        </a:buClr>
        <a:buSzPts val="3600"/>
        <a:buFont typeface="Arial"/>
        <a:buChar char="•"/>
        <a:tabLst/>
        <a:defRPr sz="3600" b="0" i="0" u="none" strike="noStrike" cap="none" spc="0" baseline="0">
          <a:solidFill>
            <a:srgbClr val="007DBA"/>
          </a:solidFill>
          <a:uFillTx/>
          <a:latin typeface="Arial"/>
          <a:ea typeface="Arial"/>
          <a:cs typeface="Arial"/>
          <a:sym typeface="Arial"/>
        </a:defRPr>
      </a:lvl8pPr>
      <a:lvl9pPr marL="4022502" marR="0" indent="-276891" algn="l" defTabSz="914400" latinLnBrk="0">
        <a:lnSpc>
          <a:spcPct val="85000"/>
        </a:lnSpc>
        <a:spcBef>
          <a:spcPts val="2400"/>
        </a:spcBef>
        <a:spcAft>
          <a:spcPts val="0"/>
        </a:spcAft>
        <a:buClr>
          <a:srgbClr val="0C68AC"/>
        </a:buClr>
        <a:buSzPts val="3600"/>
        <a:buFont typeface="Arial"/>
        <a:buChar char="•"/>
        <a:tabLst/>
        <a:defRPr sz="3600" b="0" i="0" u="none" strike="noStrike" cap="none" spc="0" baseline="0">
          <a:solidFill>
            <a:srgbClr val="007DBA"/>
          </a:solidFill>
          <a:uFillTx/>
          <a:latin typeface="Arial"/>
          <a:ea typeface="Arial"/>
          <a:cs typeface="Arial"/>
          <a:sym typeface="Arial"/>
        </a:defRPr>
      </a:lvl9pPr>
    </p:bodyStyle>
    <p:otherStyle>
      <a:lvl1pPr marL="0" marR="0" indent="0" algn="r" defTabSz="914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Arial"/>
        </a:defRPr>
      </a:lvl1pPr>
      <a:lvl2pPr marL="0" marR="0" indent="0" algn="r" defTabSz="914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Arial"/>
        </a:defRPr>
      </a:lvl2pPr>
      <a:lvl3pPr marL="0" marR="0" indent="0" algn="r" defTabSz="914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Arial"/>
        </a:defRPr>
      </a:lvl3pPr>
      <a:lvl4pPr marL="0" marR="0" indent="0" algn="r" defTabSz="914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Arial"/>
        </a:defRPr>
      </a:lvl4pPr>
      <a:lvl5pPr marL="0" marR="0" indent="0" algn="r" defTabSz="914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Arial"/>
        </a:defRPr>
      </a:lvl5pPr>
      <a:lvl6pPr marL="0" marR="0" indent="0" algn="r" defTabSz="914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Arial"/>
        </a:defRPr>
      </a:lvl6pPr>
      <a:lvl7pPr marL="0" marR="0" indent="0" algn="r" defTabSz="914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Arial"/>
        </a:defRPr>
      </a:lvl7pPr>
      <a:lvl8pPr marL="0" marR="0" indent="0" algn="r" defTabSz="914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Arial"/>
        </a:defRPr>
      </a:lvl8pPr>
      <a:lvl9pPr marL="0" marR="0" indent="0" algn="r" defTabSz="914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291C8"/>
        </a:solidFill>
        <a:effectLst/>
      </p:bgPr>
    </p:bg>
    <p:spTree>
      <p:nvGrpSpPr>
        <p:cNvPr id="1" name=""/>
        <p:cNvGrpSpPr/>
        <p:nvPr/>
      </p:nvGrpSpPr>
      <p:grpSpPr>
        <a:xfrm>
          <a:off x="0" y="0"/>
          <a:ext cx="0" cy="0"/>
          <a:chOff x="0" y="0"/>
          <a:chExt cx="0" cy="0"/>
        </a:xfrm>
      </p:grpSpPr>
      <p:pic>
        <p:nvPicPr>
          <p:cNvPr id="47" name="cover2.png" descr="cover2.png"/>
          <p:cNvPicPr>
            <a:picLocks noChangeAspect="1"/>
          </p:cNvPicPr>
          <p:nvPr/>
        </p:nvPicPr>
        <p:blipFill>
          <a:blip r:embed="rId2"/>
          <a:stretch>
            <a:fillRect/>
          </a:stretch>
        </p:blipFill>
        <p:spPr>
          <a:xfrm>
            <a:off x="-1" y="7712815"/>
            <a:ext cx="24384001" cy="6016667"/>
          </a:xfrm>
          <a:prstGeom prst="rect">
            <a:avLst/>
          </a:prstGeom>
          <a:ln w="12700">
            <a:miter lim="400000"/>
          </a:ln>
        </p:spPr>
      </p:pic>
      <p:sp>
        <p:nvSpPr>
          <p:cNvPr id="48" name="Rectangle 1"/>
          <p:cNvSpPr txBox="1"/>
          <p:nvPr/>
        </p:nvSpPr>
        <p:spPr>
          <a:xfrm>
            <a:off x="726179" y="2576526"/>
            <a:ext cx="3783545" cy="8359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1919" tIns="121919" rIns="121919" bIns="121919">
            <a:spAutoFit/>
          </a:bodyPr>
          <a:lstStyle>
            <a:lvl1pPr algn="l" defTabSz="1219021">
              <a:defRPr sz="4200" b="1">
                <a:solidFill>
                  <a:srgbClr val="FFFFFF"/>
                </a:solidFill>
                <a:latin typeface="Arial"/>
                <a:ea typeface="Arial"/>
                <a:cs typeface="Arial"/>
                <a:sym typeface="Arial"/>
              </a:defRPr>
            </a:lvl1pPr>
          </a:lstStyle>
          <a:p>
            <a:r>
              <a:t>Figure SPM.2 </a:t>
            </a:r>
          </a:p>
        </p:txBody>
      </p:sp>
      <p:sp>
        <p:nvSpPr>
          <p:cNvPr id="49" name="TextBox 9"/>
          <p:cNvSpPr txBox="1"/>
          <p:nvPr/>
        </p:nvSpPr>
        <p:spPr>
          <a:xfrm>
            <a:off x="724441" y="3517900"/>
            <a:ext cx="13707513" cy="29979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919" tIns="121919" rIns="121919" bIns="121919">
            <a:spAutoFit/>
          </a:bodyPr>
          <a:lstStyle>
            <a:lvl1pPr algn="l" defTabSz="1219021">
              <a:defRPr sz="9600" b="1">
                <a:solidFill>
                  <a:srgbClr val="FFFFFF"/>
                </a:solidFill>
                <a:latin typeface="Arial"/>
                <a:ea typeface="Arial"/>
                <a:cs typeface="Arial"/>
                <a:sym typeface="Arial"/>
              </a:defRPr>
            </a:lvl1pPr>
          </a:lstStyle>
          <a:p>
            <a:r>
              <a:t>Climate change is caused by humans</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6291C8"/>
        </a:solidFill>
        <a:effectLst/>
      </p:bgPr>
    </p:bg>
    <p:spTree>
      <p:nvGrpSpPr>
        <p:cNvPr id="1" name=""/>
        <p:cNvGrpSpPr/>
        <p:nvPr/>
      </p:nvGrpSpPr>
      <p:grpSpPr>
        <a:xfrm>
          <a:off x="0" y="0"/>
          <a:ext cx="0" cy="0"/>
          <a:chOff x="0" y="0"/>
          <a:chExt cx="0" cy="0"/>
        </a:xfrm>
      </p:grpSpPr>
      <p:sp>
        <p:nvSpPr>
          <p:cNvPr id="51" name="Rectangle 1"/>
          <p:cNvSpPr txBox="1"/>
          <p:nvPr/>
        </p:nvSpPr>
        <p:spPr>
          <a:xfrm>
            <a:off x="726179" y="3519024"/>
            <a:ext cx="21611747" cy="6368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919" tIns="121919" rIns="121919" bIns="121919">
            <a:spAutoFit/>
          </a:bodyPr>
          <a:lstStyle>
            <a:lvl1pPr algn="l" defTabSz="1219021">
              <a:defRPr sz="8400" b="1">
                <a:solidFill>
                  <a:srgbClr val="FFFFFF"/>
                </a:solidFill>
                <a:latin typeface="Arial"/>
                <a:ea typeface="Arial"/>
                <a:cs typeface="Arial"/>
                <a:sym typeface="Arial"/>
              </a:defRPr>
            </a:lvl1pPr>
          </a:lstStyle>
          <a:p>
            <a:r>
              <a:t>Observed warming is driven by emissions from human activities, with greenhouse gas warming partly masked by aerosol cooling</a:t>
            </a:r>
          </a:p>
        </p:txBody>
      </p:sp>
      <p:sp>
        <p:nvSpPr>
          <p:cNvPr id="52" name="Rectangle 1"/>
          <p:cNvSpPr txBox="1"/>
          <p:nvPr/>
        </p:nvSpPr>
        <p:spPr>
          <a:xfrm>
            <a:off x="726179" y="2576526"/>
            <a:ext cx="3783545" cy="8359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1919" tIns="121919" rIns="121919" bIns="121919">
            <a:spAutoFit/>
          </a:bodyPr>
          <a:lstStyle>
            <a:lvl1pPr algn="l" defTabSz="1219021">
              <a:defRPr sz="4200" b="1">
                <a:solidFill>
                  <a:srgbClr val="FFFFFF"/>
                </a:solidFill>
                <a:latin typeface="Arial"/>
                <a:ea typeface="Arial"/>
                <a:cs typeface="Arial"/>
                <a:sym typeface="Arial"/>
              </a:defRPr>
            </a:lvl1pPr>
          </a:lstStyle>
          <a:p>
            <a:r>
              <a:t>Figure SPM.2 </a:t>
            </a:r>
          </a:p>
        </p:txBody>
      </p:sp>
      <p:pic>
        <p:nvPicPr>
          <p:cNvPr id="53" name="2b.png" descr="2b.png"/>
          <p:cNvPicPr>
            <a:picLocks noChangeAspect="1"/>
          </p:cNvPicPr>
          <p:nvPr/>
        </p:nvPicPr>
        <p:blipFill>
          <a:blip r:embed="rId2"/>
          <a:srcRect l="5091" t="24261" r="45286" b="38703"/>
          <a:stretch>
            <a:fillRect/>
          </a:stretch>
        </p:blipFill>
        <p:spPr>
          <a:xfrm>
            <a:off x="18965526" y="8297333"/>
            <a:ext cx="5079617" cy="5079809"/>
          </a:xfrm>
          <a:custGeom>
            <a:avLst/>
            <a:gdLst/>
            <a:ahLst/>
            <a:cxnLst>
              <a:cxn ang="0">
                <a:pos x="wd2" y="hd2"/>
              </a:cxn>
              <a:cxn ang="5400000">
                <a:pos x="wd2" y="hd2"/>
              </a:cxn>
              <a:cxn ang="10800000">
                <a:pos x="wd2" y="hd2"/>
              </a:cxn>
              <a:cxn ang="16200000">
                <a:pos x="wd2" y="hd2"/>
              </a:cxn>
            </a:cxnLst>
            <a:rect l="0" t="0" r="r" b="b"/>
            <a:pathLst>
              <a:path w="19679" h="20595" extrusionOk="0">
                <a:moveTo>
                  <a:pt x="9839" y="0"/>
                </a:moveTo>
                <a:cubicBezTo>
                  <a:pt x="7321" y="0"/>
                  <a:pt x="4803" y="1006"/>
                  <a:pt x="2882" y="3017"/>
                </a:cubicBezTo>
                <a:cubicBezTo>
                  <a:pt x="-961" y="7038"/>
                  <a:pt x="-961" y="13557"/>
                  <a:pt x="2882" y="17578"/>
                </a:cubicBezTo>
                <a:cubicBezTo>
                  <a:pt x="6725" y="21600"/>
                  <a:pt x="12953" y="21600"/>
                  <a:pt x="16796" y="17578"/>
                </a:cubicBezTo>
                <a:cubicBezTo>
                  <a:pt x="20639" y="13557"/>
                  <a:pt x="20639" y="7038"/>
                  <a:pt x="16796" y="3017"/>
                </a:cubicBezTo>
                <a:cubicBezTo>
                  <a:pt x="14875" y="1006"/>
                  <a:pt x="12357" y="0"/>
                  <a:pt x="9839" y="0"/>
                </a:cubicBezTo>
                <a:close/>
              </a:path>
            </a:pathLst>
          </a:custGeom>
          <a:ln w="12700">
            <a:miter lim="400000"/>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Google Shape;124;p3"/>
          <p:cNvSpPr txBox="1"/>
          <p:nvPr/>
        </p:nvSpPr>
        <p:spPr>
          <a:xfrm>
            <a:off x="540827" y="2311400"/>
            <a:ext cx="6831301" cy="56390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99" tIns="121899" rIns="121899" bIns="121899">
            <a:spAutoFit/>
          </a:bodyPr>
          <a:lstStyle/>
          <a:p>
            <a:pPr algn="l" defTabSz="914400">
              <a:defRPr sz="4400">
                <a:solidFill>
                  <a:srgbClr val="000000"/>
                </a:solidFill>
                <a:latin typeface="Arial"/>
                <a:ea typeface="Arial"/>
                <a:cs typeface="Arial"/>
                <a:sym typeface="Arial"/>
              </a:defRPr>
            </a:pPr>
            <a:r>
              <a:t>Observed warming is driven by emissions from human activities, with greenhouse gas warming partly masked by aerosol cooling</a:t>
            </a:r>
            <a:endParaRPr sz="3600"/>
          </a:p>
          <a:p>
            <a:pPr algn="l" defTabSz="914400">
              <a:defRPr sz="1200">
                <a:solidFill>
                  <a:srgbClr val="000000"/>
                </a:solidFill>
                <a:latin typeface="Arial"/>
                <a:ea typeface="Arial"/>
                <a:cs typeface="Arial"/>
                <a:sym typeface="Arial"/>
              </a:defRPr>
            </a:pPr>
            <a:endParaRPr sz="3600"/>
          </a:p>
          <a:p>
            <a:pPr algn="l" defTabSz="914400">
              <a:defRPr sz="1200">
                <a:solidFill>
                  <a:srgbClr val="000000"/>
                </a:solidFill>
                <a:latin typeface="Arial"/>
                <a:ea typeface="Arial"/>
                <a:cs typeface="Arial"/>
                <a:sym typeface="Arial"/>
              </a:defRPr>
            </a:pPr>
            <a:endParaRPr sz="3600"/>
          </a:p>
        </p:txBody>
      </p:sp>
      <p:pic>
        <p:nvPicPr>
          <p:cNvPr id="56" name="Image" descr="Image"/>
          <p:cNvPicPr>
            <a:picLocks noChangeAspect="1"/>
          </p:cNvPicPr>
          <p:nvPr/>
        </p:nvPicPr>
        <p:blipFill>
          <a:blip r:embed="rId3"/>
          <a:srcRect t="4393"/>
          <a:stretch>
            <a:fillRect/>
          </a:stretch>
        </p:blipFill>
        <p:spPr>
          <a:xfrm>
            <a:off x="7837860" y="1491438"/>
            <a:ext cx="16150886" cy="11267445"/>
          </a:xfrm>
          <a:prstGeom prst="rect">
            <a:avLst/>
          </a:prstGeom>
          <a:ln w="12700">
            <a:miter lim="400000"/>
          </a:ln>
        </p:spPr>
      </p:pic>
      <p:sp>
        <p:nvSpPr>
          <p:cNvPr id="57" name="Google Shape;130;p4"/>
          <p:cNvSpPr txBox="1"/>
          <p:nvPr/>
        </p:nvSpPr>
        <p:spPr>
          <a:xfrm>
            <a:off x="540827" y="635000"/>
            <a:ext cx="3783545" cy="7622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99" tIns="121899" rIns="121899" bIns="121899">
            <a:spAutoFit/>
          </a:bodyPr>
          <a:lstStyle>
            <a:lvl1pPr algn="l" defTabSz="914400">
              <a:defRPr sz="3600" b="1">
                <a:solidFill>
                  <a:srgbClr val="000000"/>
                </a:solidFill>
                <a:latin typeface="Arial"/>
                <a:ea typeface="Arial"/>
                <a:cs typeface="Arial"/>
                <a:sym typeface="Arial"/>
              </a:defRPr>
            </a:lvl1pPr>
          </a:lstStyle>
          <a:p>
            <a:r>
              <a:t>Figure SPM.2</a:t>
            </a:r>
          </a:p>
        </p:txBody>
      </p:sp>
      <p:sp>
        <p:nvSpPr>
          <p:cNvPr id="58" name="Google Shape;130;p4"/>
          <p:cNvSpPr txBox="1"/>
          <p:nvPr/>
        </p:nvSpPr>
        <p:spPr>
          <a:xfrm>
            <a:off x="8040043" y="635974"/>
            <a:ext cx="16345718" cy="7622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99" tIns="121899" rIns="121899" bIns="121899">
            <a:spAutoFit/>
          </a:bodyPr>
          <a:lstStyle>
            <a:lvl1pPr algn="l" defTabSz="914400">
              <a:defRPr sz="3600">
                <a:solidFill>
                  <a:srgbClr val="000000"/>
                </a:solidFill>
                <a:latin typeface="Arial"/>
                <a:ea typeface="Arial"/>
                <a:cs typeface="Arial"/>
                <a:sym typeface="Arial"/>
              </a:defRPr>
            </a:lvl1pPr>
          </a:lstStyle>
          <a:p>
            <a:r>
              <a:t>Human influence on the climate system is now unequivocal</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Google Shape;124;p3"/>
          <p:cNvSpPr txBox="1"/>
          <p:nvPr/>
        </p:nvSpPr>
        <p:spPr>
          <a:xfrm>
            <a:off x="540827" y="2311400"/>
            <a:ext cx="6831301" cy="77218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99" tIns="121899" rIns="121899" bIns="121899">
            <a:spAutoFit/>
          </a:bodyPr>
          <a:lstStyle/>
          <a:p>
            <a:pPr algn="l" defTabSz="914400">
              <a:defRPr sz="4400">
                <a:solidFill>
                  <a:srgbClr val="000000"/>
                </a:solidFill>
                <a:latin typeface="Arial"/>
                <a:ea typeface="Arial"/>
                <a:cs typeface="Arial"/>
                <a:sym typeface="Arial"/>
              </a:defRPr>
            </a:pPr>
            <a:r>
              <a:rPr b="1"/>
              <a:t>Message 1</a:t>
            </a:r>
            <a:r>
              <a:t>: Current warming is caused by human activities</a:t>
            </a:r>
          </a:p>
          <a:p>
            <a:pPr algn="l" defTabSz="914400">
              <a:defRPr sz="4400">
                <a:solidFill>
                  <a:srgbClr val="000000"/>
                </a:solidFill>
                <a:latin typeface="Arial"/>
                <a:ea typeface="Arial"/>
                <a:cs typeface="Arial"/>
                <a:sym typeface="Arial"/>
              </a:defRPr>
            </a:pPr>
            <a:endParaRPr/>
          </a:p>
          <a:p>
            <a:pPr marL="360947" indent="-360947" algn="l" defTabSz="914400">
              <a:buClr>
                <a:srgbClr val="000000"/>
              </a:buClr>
              <a:buSzPts val="4400"/>
              <a:buFont typeface="Arial"/>
              <a:buChar char="•"/>
              <a:defRPr sz="4400">
                <a:solidFill>
                  <a:srgbClr val="000000"/>
                </a:solidFill>
                <a:latin typeface="Arial"/>
                <a:ea typeface="Arial"/>
                <a:cs typeface="Arial"/>
                <a:sym typeface="Arial"/>
              </a:defRPr>
            </a:pPr>
            <a:r>
              <a:t>Current warming of 1.1°C </a:t>
            </a:r>
          </a:p>
          <a:p>
            <a:pPr algn="l" defTabSz="914400">
              <a:defRPr sz="4400">
                <a:solidFill>
                  <a:srgbClr val="000000"/>
                </a:solidFill>
                <a:latin typeface="Arial"/>
                <a:ea typeface="Arial"/>
                <a:cs typeface="Arial"/>
                <a:sym typeface="Arial"/>
              </a:defRPr>
            </a:pPr>
            <a:endParaRPr/>
          </a:p>
          <a:p>
            <a:pPr algn="l" defTabSz="914400">
              <a:defRPr sz="4400">
                <a:solidFill>
                  <a:srgbClr val="000000"/>
                </a:solidFill>
                <a:latin typeface="Arial"/>
                <a:ea typeface="Arial"/>
                <a:cs typeface="Arial"/>
                <a:sym typeface="Arial"/>
              </a:defRPr>
            </a:pPr>
            <a:endParaRPr/>
          </a:p>
          <a:p>
            <a:pPr algn="l" defTabSz="914400">
              <a:defRPr sz="4400">
                <a:solidFill>
                  <a:srgbClr val="000000"/>
                </a:solidFill>
                <a:latin typeface="Arial"/>
                <a:ea typeface="Arial"/>
                <a:cs typeface="Arial"/>
                <a:sym typeface="Arial"/>
              </a:defRPr>
            </a:pPr>
            <a:r>
              <a:t> </a:t>
            </a:r>
          </a:p>
          <a:p>
            <a:pPr algn="l" defTabSz="914400">
              <a:defRPr sz="1200">
                <a:solidFill>
                  <a:srgbClr val="000000"/>
                </a:solidFill>
                <a:latin typeface="Arial"/>
                <a:ea typeface="Arial"/>
                <a:cs typeface="Arial"/>
                <a:sym typeface="Arial"/>
              </a:defRPr>
            </a:pPr>
            <a:endParaRPr/>
          </a:p>
          <a:p>
            <a:pPr algn="l" defTabSz="914400">
              <a:defRPr sz="1200">
                <a:solidFill>
                  <a:srgbClr val="000000"/>
                </a:solidFill>
                <a:latin typeface="Arial"/>
                <a:ea typeface="Arial"/>
                <a:cs typeface="Arial"/>
                <a:sym typeface="Arial"/>
              </a:defRPr>
            </a:pPr>
            <a:endParaRPr sz="3600"/>
          </a:p>
          <a:p>
            <a:pPr algn="l" defTabSz="914400">
              <a:defRPr sz="1200">
                <a:solidFill>
                  <a:srgbClr val="000000"/>
                </a:solidFill>
                <a:latin typeface="Arial"/>
                <a:ea typeface="Arial"/>
                <a:cs typeface="Arial"/>
                <a:sym typeface="Arial"/>
              </a:defRPr>
            </a:pPr>
            <a:endParaRPr sz="3600"/>
          </a:p>
        </p:txBody>
      </p:sp>
      <p:pic>
        <p:nvPicPr>
          <p:cNvPr id="63" name="Image" descr="Image"/>
          <p:cNvPicPr>
            <a:picLocks noChangeAspect="1"/>
          </p:cNvPicPr>
          <p:nvPr/>
        </p:nvPicPr>
        <p:blipFill>
          <a:blip r:embed="rId3"/>
          <a:srcRect t="4712" r="80430"/>
          <a:stretch>
            <a:fillRect/>
          </a:stretch>
        </p:blipFill>
        <p:spPr>
          <a:xfrm>
            <a:off x="7837540" y="1520649"/>
            <a:ext cx="3160711" cy="11230151"/>
          </a:xfrm>
          <a:prstGeom prst="rect">
            <a:avLst/>
          </a:prstGeom>
          <a:ln w="12700">
            <a:miter lim="400000"/>
          </a:ln>
        </p:spPr>
      </p:pic>
      <p:pic>
        <p:nvPicPr>
          <p:cNvPr id="64" name="Image" descr="Image"/>
          <p:cNvPicPr>
            <a:picLocks noChangeAspect="1"/>
          </p:cNvPicPr>
          <p:nvPr/>
        </p:nvPicPr>
        <p:blipFill>
          <a:blip r:embed="rId4"/>
          <a:stretch>
            <a:fillRect/>
          </a:stretch>
        </p:blipFill>
        <p:spPr>
          <a:xfrm>
            <a:off x="7837540" y="965200"/>
            <a:ext cx="16151469" cy="11785600"/>
          </a:xfrm>
          <a:prstGeom prst="rect">
            <a:avLst/>
          </a:prstGeom>
          <a:ln w="12700">
            <a:miter lim="400000"/>
          </a:ln>
        </p:spPr>
      </p:pic>
      <p:sp>
        <p:nvSpPr>
          <p:cNvPr id="65" name="Google Shape;130;p4"/>
          <p:cNvSpPr txBox="1"/>
          <p:nvPr/>
        </p:nvSpPr>
        <p:spPr>
          <a:xfrm>
            <a:off x="540827" y="635000"/>
            <a:ext cx="3783545" cy="12956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99" tIns="121899" rIns="121899" bIns="121899">
            <a:spAutoFit/>
          </a:bodyPr>
          <a:lstStyle/>
          <a:p>
            <a:pPr algn="l" defTabSz="914400">
              <a:defRPr sz="3600" b="1">
                <a:solidFill>
                  <a:srgbClr val="000000"/>
                </a:solidFill>
                <a:latin typeface="Arial"/>
                <a:ea typeface="Arial"/>
                <a:cs typeface="Arial"/>
                <a:sym typeface="Arial"/>
              </a:defRPr>
            </a:pPr>
            <a:r>
              <a:t>Figure SPM.2</a:t>
            </a:r>
          </a:p>
          <a:p>
            <a:pPr algn="l" defTabSz="914400">
              <a:defRPr sz="3600" b="1">
                <a:solidFill>
                  <a:srgbClr val="000000"/>
                </a:solidFill>
                <a:latin typeface="Arial"/>
                <a:ea typeface="Arial"/>
                <a:cs typeface="Arial"/>
                <a:sym typeface="Arial"/>
              </a:defRPr>
            </a:pPr>
            <a:r>
              <a:t>Panel a</a:t>
            </a:r>
          </a:p>
        </p:txBody>
      </p:sp>
      <p:sp>
        <p:nvSpPr>
          <p:cNvPr id="66" name="Google Shape;130;p4"/>
          <p:cNvSpPr txBox="1"/>
          <p:nvPr/>
        </p:nvSpPr>
        <p:spPr>
          <a:xfrm>
            <a:off x="8040043" y="635974"/>
            <a:ext cx="4704051" cy="7622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99" tIns="121899" rIns="121899" bIns="121899">
            <a:spAutoFit/>
          </a:bodyPr>
          <a:lstStyle>
            <a:lvl1pPr algn="l" defTabSz="914400">
              <a:defRPr sz="3600">
                <a:solidFill>
                  <a:srgbClr val="000000"/>
                </a:solidFill>
                <a:latin typeface="Arial"/>
                <a:ea typeface="Arial"/>
                <a:cs typeface="Arial"/>
                <a:sym typeface="Arial"/>
              </a:defRPr>
            </a:lvl1pPr>
          </a:lstStyle>
          <a:p>
            <a:r>
              <a:t>Observed warming</a:t>
            </a:r>
          </a:p>
        </p:txBody>
      </p:sp>
      <p:sp>
        <p:nvSpPr>
          <p:cNvPr id="67" name="Line"/>
          <p:cNvSpPr/>
          <p:nvPr/>
        </p:nvSpPr>
        <p:spPr>
          <a:xfrm>
            <a:off x="9234005" y="1303154"/>
            <a:ext cx="1" cy="242370"/>
          </a:xfrm>
          <a:prstGeom prst="line">
            <a:avLst/>
          </a:prstGeom>
          <a:ln w="25400">
            <a:solidFill>
              <a:srgbClr val="000000"/>
            </a:solidFill>
            <a:miter lim="400000"/>
            <a:tailEnd type="triangle"/>
          </a:ln>
        </p:spPr>
        <p:txBody>
          <a:bodyPr lIns="50800" tIns="50800" rIns="50800" bIns="50800" anchor="ctr"/>
          <a:lstStyle/>
          <a:p>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1" nodeType="afterEffect">
                                  <p:stCondLst>
                                    <p:cond delay="0"/>
                                  </p:stCondLst>
                                  <p:iterate>
                                    <p:tmAbs val="0"/>
                                  </p:iterate>
                                  <p:childTnLst>
                                    <p:set>
                                      <p:cBhvr>
                                        <p:cTn id="6" fill="hold"/>
                                        <p:tgtEl>
                                          <p:spTgt spid="64"/>
                                        </p:tgtEl>
                                        <p:attrNameLst>
                                          <p:attrName>style.visibility</p:attrName>
                                        </p:attrNameLst>
                                      </p:cBhvr>
                                      <p:to>
                                        <p:strVal val="visible"/>
                                      </p:to>
                                    </p:set>
                                    <p:animEffect transition="in" filter="wipe(down)">
                                      <p:cBhvr>
                                        <p:cTn id="7" dur="1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1"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Google Shape;124;p3"/>
          <p:cNvSpPr txBox="1"/>
          <p:nvPr/>
        </p:nvSpPr>
        <p:spPr>
          <a:xfrm>
            <a:off x="540827" y="2311400"/>
            <a:ext cx="6831301" cy="58422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99" tIns="121899" rIns="121899" bIns="121899">
            <a:spAutoFit/>
          </a:bodyPr>
          <a:lstStyle/>
          <a:p>
            <a:pPr algn="l" defTabSz="914400">
              <a:defRPr sz="4400">
                <a:solidFill>
                  <a:srgbClr val="000000"/>
                </a:solidFill>
                <a:latin typeface="Arial"/>
                <a:ea typeface="Arial"/>
                <a:cs typeface="Arial"/>
                <a:sym typeface="Arial"/>
              </a:defRPr>
            </a:pPr>
            <a:r>
              <a:rPr b="1"/>
              <a:t>Message 1</a:t>
            </a:r>
            <a:r>
              <a:t>: Current warming is 100% caused by human activities</a:t>
            </a:r>
          </a:p>
          <a:p>
            <a:pPr algn="l" defTabSz="914400">
              <a:defRPr sz="4400">
                <a:solidFill>
                  <a:srgbClr val="000000"/>
                </a:solidFill>
                <a:latin typeface="Arial"/>
                <a:ea typeface="Arial"/>
                <a:cs typeface="Arial"/>
                <a:sym typeface="Arial"/>
              </a:defRPr>
            </a:pPr>
            <a:endParaRPr/>
          </a:p>
          <a:p>
            <a:pPr marL="360947" indent="-360947" algn="l" defTabSz="914400">
              <a:buClr>
                <a:srgbClr val="000000"/>
              </a:buClr>
              <a:buSzPts val="4400"/>
              <a:buFont typeface="Arial"/>
              <a:buChar char="•"/>
              <a:defRPr sz="4400">
                <a:solidFill>
                  <a:srgbClr val="000000"/>
                </a:solidFill>
                <a:latin typeface="Arial"/>
                <a:ea typeface="Arial"/>
                <a:cs typeface="Arial"/>
                <a:sym typeface="Arial"/>
              </a:defRPr>
            </a:pPr>
            <a:r>
              <a:t>Current warming of 1.1°C </a:t>
            </a:r>
          </a:p>
          <a:p>
            <a:pPr marL="360947" indent="-360947" algn="l" defTabSz="914400">
              <a:buClr>
                <a:srgbClr val="000000"/>
              </a:buClr>
              <a:buSzPts val="4400"/>
              <a:buFont typeface="Arial"/>
              <a:buChar char="•"/>
              <a:defRPr sz="4400">
                <a:solidFill>
                  <a:srgbClr val="000000"/>
                </a:solidFill>
                <a:latin typeface="Arial"/>
                <a:ea typeface="Arial"/>
                <a:cs typeface="Arial"/>
                <a:sym typeface="Arial"/>
              </a:defRPr>
            </a:pPr>
            <a:r>
              <a:t>Natural factors are not causing this warming</a:t>
            </a:r>
            <a:endParaRPr sz="3600"/>
          </a:p>
        </p:txBody>
      </p:sp>
      <p:pic>
        <p:nvPicPr>
          <p:cNvPr id="72" name="Image" descr="Image"/>
          <p:cNvPicPr>
            <a:picLocks noChangeAspect="1"/>
          </p:cNvPicPr>
          <p:nvPr/>
        </p:nvPicPr>
        <p:blipFill>
          <a:blip r:embed="rId3"/>
          <a:srcRect t="4469" r="51743"/>
          <a:stretch>
            <a:fillRect/>
          </a:stretch>
        </p:blipFill>
        <p:spPr>
          <a:xfrm>
            <a:off x="7837540" y="1491939"/>
            <a:ext cx="7794202" cy="11258861"/>
          </a:xfrm>
          <a:prstGeom prst="rect">
            <a:avLst/>
          </a:prstGeom>
          <a:ln w="12700">
            <a:miter lim="400000"/>
          </a:ln>
        </p:spPr>
      </p:pic>
      <p:pic>
        <p:nvPicPr>
          <p:cNvPr id="73" name="Image" descr="Image"/>
          <p:cNvPicPr>
            <a:picLocks noChangeAspect="1"/>
          </p:cNvPicPr>
          <p:nvPr/>
        </p:nvPicPr>
        <p:blipFill>
          <a:blip r:embed="rId4"/>
          <a:stretch>
            <a:fillRect/>
          </a:stretch>
        </p:blipFill>
        <p:spPr>
          <a:xfrm>
            <a:off x="7837540" y="965200"/>
            <a:ext cx="16151469" cy="11785600"/>
          </a:xfrm>
          <a:prstGeom prst="rect">
            <a:avLst/>
          </a:prstGeom>
          <a:ln w="12700">
            <a:miter lim="400000"/>
          </a:ln>
        </p:spPr>
      </p:pic>
      <p:pic>
        <p:nvPicPr>
          <p:cNvPr id="74" name="Image" descr="Image"/>
          <p:cNvPicPr>
            <a:picLocks noChangeAspect="1"/>
          </p:cNvPicPr>
          <p:nvPr/>
        </p:nvPicPr>
        <p:blipFill>
          <a:blip r:embed="rId5"/>
          <a:stretch>
            <a:fillRect/>
          </a:stretch>
        </p:blipFill>
        <p:spPr>
          <a:xfrm>
            <a:off x="7837540" y="965200"/>
            <a:ext cx="16151469" cy="11785600"/>
          </a:xfrm>
          <a:prstGeom prst="rect">
            <a:avLst/>
          </a:prstGeom>
          <a:ln w="12700">
            <a:miter lim="400000"/>
          </a:ln>
        </p:spPr>
      </p:pic>
      <p:pic>
        <p:nvPicPr>
          <p:cNvPr id="75" name="Image" descr="Image"/>
          <p:cNvPicPr>
            <a:picLocks noChangeAspect="1"/>
          </p:cNvPicPr>
          <p:nvPr/>
        </p:nvPicPr>
        <p:blipFill>
          <a:blip r:embed="rId6"/>
          <a:stretch>
            <a:fillRect/>
          </a:stretch>
        </p:blipFill>
        <p:spPr>
          <a:xfrm>
            <a:off x="7837540" y="965200"/>
            <a:ext cx="16151470" cy="11785600"/>
          </a:xfrm>
          <a:prstGeom prst="rect">
            <a:avLst/>
          </a:prstGeom>
          <a:ln w="12700">
            <a:miter lim="400000"/>
          </a:ln>
        </p:spPr>
      </p:pic>
      <p:grpSp>
        <p:nvGrpSpPr>
          <p:cNvPr id="78" name="Group"/>
          <p:cNvGrpSpPr/>
          <p:nvPr/>
        </p:nvGrpSpPr>
        <p:grpSpPr>
          <a:xfrm>
            <a:off x="13786034" y="7255327"/>
            <a:ext cx="545007" cy="1057770"/>
            <a:chOff x="0" y="0"/>
            <a:chExt cx="545006" cy="1057768"/>
          </a:xfrm>
        </p:grpSpPr>
        <p:sp>
          <p:nvSpPr>
            <p:cNvPr id="76" name="Line"/>
            <p:cNvSpPr/>
            <p:nvPr/>
          </p:nvSpPr>
          <p:spPr>
            <a:xfrm flipV="1">
              <a:off x="545006" y="-1"/>
              <a:ext cx="1" cy="1057770"/>
            </a:xfrm>
            <a:prstGeom prst="line">
              <a:avLst/>
            </a:prstGeom>
            <a:noFill/>
            <a:ln w="63500" cap="flat">
              <a:solidFill>
                <a:schemeClr val="accent5">
                  <a:hueOff val="-82419"/>
                  <a:satOff val="-9513"/>
                  <a:lumOff val="-16343"/>
                </a:schemeClr>
              </a:solidFill>
              <a:prstDash val="solid"/>
              <a:miter lim="400000"/>
              <a:tailEnd type="triangle" w="med" len="med"/>
            </a:ln>
            <a:effectLst/>
          </p:spPr>
          <p:txBody>
            <a:bodyPr wrap="square" lIns="50800" tIns="50800" rIns="50800" bIns="50800" numCol="1" anchor="ctr">
              <a:noAutofit/>
            </a:bodyPr>
            <a:lstStyle/>
            <a:p>
              <a:endParaRPr/>
            </a:p>
          </p:txBody>
        </p:sp>
        <p:sp>
          <p:nvSpPr>
            <p:cNvPr id="77" name="Line"/>
            <p:cNvSpPr/>
            <p:nvPr/>
          </p:nvSpPr>
          <p:spPr>
            <a:xfrm flipV="1">
              <a:off x="-1" y="-1"/>
              <a:ext cx="2" cy="1057770"/>
            </a:xfrm>
            <a:prstGeom prst="line">
              <a:avLst/>
            </a:prstGeom>
            <a:noFill/>
            <a:ln w="63500" cap="flat">
              <a:solidFill>
                <a:schemeClr val="accent5">
                  <a:hueOff val="-82419"/>
                  <a:satOff val="-9513"/>
                  <a:lumOff val="-16343"/>
                </a:schemeClr>
              </a:solidFill>
              <a:prstDash val="solid"/>
              <a:miter lim="400000"/>
              <a:tailEnd type="triangle" w="med" len="med"/>
            </a:ln>
            <a:effectLst/>
          </p:spPr>
          <p:txBody>
            <a:bodyPr wrap="square" lIns="50800" tIns="50800" rIns="50800" bIns="50800" numCol="1" anchor="ctr">
              <a:noAutofit/>
            </a:bodyPr>
            <a:lstStyle/>
            <a:p>
              <a:endParaRPr/>
            </a:p>
          </p:txBody>
        </p:sp>
      </p:grpSp>
      <p:sp>
        <p:nvSpPr>
          <p:cNvPr id="79" name="Google Shape;130;p4"/>
          <p:cNvSpPr txBox="1"/>
          <p:nvPr/>
        </p:nvSpPr>
        <p:spPr>
          <a:xfrm>
            <a:off x="540827" y="635000"/>
            <a:ext cx="3783545" cy="12956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99" tIns="121899" rIns="121899" bIns="121899">
            <a:spAutoFit/>
          </a:bodyPr>
          <a:lstStyle/>
          <a:p>
            <a:pPr algn="l" defTabSz="914400">
              <a:defRPr sz="3600" b="1">
                <a:solidFill>
                  <a:srgbClr val="000000"/>
                </a:solidFill>
                <a:latin typeface="Arial"/>
                <a:ea typeface="Arial"/>
                <a:cs typeface="Arial"/>
                <a:sym typeface="Arial"/>
              </a:defRPr>
            </a:pPr>
            <a:r>
              <a:t>Figure SPM.2</a:t>
            </a:r>
          </a:p>
          <a:p>
            <a:pPr algn="l" defTabSz="914400">
              <a:defRPr sz="3600" b="1">
                <a:solidFill>
                  <a:srgbClr val="000000"/>
                </a:solidFill>
                <a:latin typeface="Arial"/>
                <a:ea typeface="Arial"/>
                <a:cs typeface="Arial"/>
                <a:sym typeface="Arial"/>
              </a:defRPr>
            </a:pPr>
            <a:r>
              <a:t>Panel b</a:t>
            </a:r>
          </a:p>
        </p:txBody>
      </p:sp>
      <p:sp>
        <p:nvSpPr>
          <p:cNvPr id="80" name="Google Shape;130;p4"/>
          <p:cNvSpPr txBox="1"/>
          <p:nvPr/>
        </p:nvSpPr>
        <p:spPr>
          <a:xfrm>
            <a:off x="8040043" y="635974"/>
            <a:ext cx="4704051" cy="7622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99" tIns="121899" rIns="121899" bIns="121899">
            <a:spAutoFit/>
          </a:bodyPr>
          <a:lstStyle>
            <a:lvl1pPr algn="l" defTabSz="914400">
              <a:defRPr sz="3600">
                <a:solidFill>
                  <a:srgbClr val="000000"/>
                </a:solidFill>
                <a:latin typeface="Arial"/>
                <a:ea typeface="Arial"/>
                <a:cs typeface="Arial"/>
                <a:sym typeface="Arial"/>
              </a:defRPr>
            </a:lvl1pPr>
          </a:lstStyle>
          <a:p>
            <a:r>
              <a:t>Observed warming</a:t>
            </a:r>
          </a:p>
        </p:txBody>
      </p:sp>
      <p:sp>
        <p:nvSpPr>
          <p:cNvPr id="81" name="Google Shape;130;p4"/>
          <p:cNvSpPr txBox="1"/>
          <p:nvPr/>
        </p:nvSpPr>
        <p:spPr>
          <a:xfrm>
            <a:off x="12696173" y="635974"/>
            <a:ext cx="9521378" cy="7622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99" tIns="121899" rIns="121899" bIns="121899">
            <a:spAutoFit/>
          </a:bodyPr>
          <a:lstStyle>
            <a:lvl1pPr algn="l" defTabSz="914400">
              <a:defRPr sz="3600">
                <a:solidFill>
                  <a:srgbClr val="000000"/>
                </a:solidFill>
                <a:latin typeface="Arial"/>
                <a:ea typeface="Arial"/>
                <a:cs typeface="Arial"/>
                <a:sym typeface="Arial"/>
              </a:defRPr>
            </a:lvl1pPr>
          </a:lstStyle>
          <a:p>
            <a:r>
              <a:t>Contributions to warming</a:t>
            </a:r>
          </a:p>
        </p:txBody>
      </p:sp>
      <p:sp>
        <p:nvSpPr>
          <p:cNvPr id="82" name="Line"/>
          <p:cNvSpPr/>
          <p:nvPr/>
        </p:nvSpPr>
        <p:spPr>
          <a:xfrm>
            <a:off x="9234005" y="1303154"/>
            <a:ext cx="1" cy="242370"/>
          </a:xfrm>
          <a:prstGeom prst="line">
            <a:avLst/>
          </a:prstGeom>
          <a:ln w="25400">
            <a:solidFill>
              <a:srgbClr val="000000"/>
            </a:solidFill>
            <a:miter lim="400000"/>
            <a:tailEnd type="triangle"/>
          </a:ln>
        </p:spPr>
        <p:txBody>
          <a:bodyPr lIns="50800" tIns="50800" rIns="50800" bIns="50800" anchor="ctr"/>
          <a:lstStyle/>
          <a:p>
            <a:endParaRPr/>
          </a:p>
        </p:txBody>
      </p:sp>
      <p:sp>
        <p:nvSpPr>
          <p:cNvPr id="83" name="Line"/>
          <p:cNvSpPr/>
          <p:nvPr/>
        </p:nvSpPr>
        <p:spPr>
          <a:xfrm>
            <a:off x="13574723" y="1303154"/>
            <a:ext cx="1" cy="242370"/>
          </a:xfrm>
          <a:prstGeom prst="line">
            <a:avLst/>
          </a:prstGeom>
          <a:ln w="25400">
            <a:solidFill>
              <a:srgbClr val="000000"/>
            </a:solidFill>
            <a:miter lim="400000"/>
            <a:tailEnd type="triangle"/>
          </a:ln>
        </p:spPr>
        <p:txBody>
          <a:bodyPr lIns="50800" tIns="50800" rIns="50800" bIns="50800" anchor="ctr"/>
          <a:lstStyle/>
          <a:p>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1" nodeType="afterEffect">
                                  <p:stCondLst>
                                    <p:cond delay="0"/>
                                  </p:stCondLst>
                                  <p:iterate>
                                    <p:tmAbs val="0"/>
                                  </p:iterate>
                                  <p:childTnLst>
                                    <p:set>
                                      <p:cBhvr>
                                        <p:cTn id="6" fill="hold"/>
                                        <p:tgtEl>
                                          <p:spTgt spid="78"/>
                                        </p:tgtEl>
                                        <p:attrNameLst>
                                          <p:attrName>style.visibility</p:attrName>
                                        </p:attrNameLst>
                                      </p:cBhvr>
                                      <p:to>
                                        <p:strVal val="visible"/>
                                      </p:to>
                                    </p:set>
                                    <p:animEffect transition="in" filter="wipe(down)">
                                      <p:cBhvr>
                                        <p:cTn id="7" dur="1000"/>
                                        <p:tgtEl>
                                          <p:spTgt spid="7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2" nodeType="clickEffect">
                                  <p:stCondLst>
                                    <p:cond delay="0"/>
                                  </p:stCondLst>
                                  <p:iterate>
                                    <p:tmAbs val="0"/>
                                  </p:iterate>
                                  <p:childTnLst>
                                    <p:set>
                                      <p:cBhvr>
                                        <p:cTn id="11" fill="hold"/>
                                        <p:tgtEl>
                                          <p:spTgt spid="74"/>
                                        </p:tgtEl>
                                        <p:attrNameLst>
                                          <p:attrName>style.visibility</p:attrName>
                                        </p:attrNameLst>
                                      </p:cBhvr>
                                      <p:to>
                                        <p:strVal val="visible"/>
                                      </p:to>
                                    </p:set>
                                    <p:animEffect transition="in" filter="wipe(down)">
                                      <p:cBhvr>
                                        <p:cTn id="12" dur="1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2" animBg="1" advAuto="0"/>
      <p:bldP spid="78" grpId="1"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Google Shape;124;p3"/>
          <p:cNvSpPr txBox="1"/>
          <p:nvPr/>
        </p:nvSpPr>
        <p:spPr>
          <a:xfrm>
            <a:off x="540827" y="2311400"/>
            <a:ext cx="6831301" cy="44706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99" tIns="121899" rIns="121899" bIns="121899">
            <a:spAutoFit/>
          </a:bodyPr>
          <a:lstStyle/>
          <a:p>
            <a:pPr algn="l" defTabSz="914400">
              <a:defRPr sz="4400">
                <a:solidFill>
                  <a:srgbClr val="000000"/>
                </a:solidFill>
                <a:latin typeface="Arial"/>
                <a:ea typeface="Arial"/>
                <a:cs typeface="Arial"/>
                <a:sym typeface="Arial"/>
              </a:defRPr>
            </a:pPr>
            <a:r>
              <a:rPr b="1"/>
              <a:t>Message 2</a:t>
            </a:r>
            <a:r>
              <a:t>: The warming effect of greenhouse gases is partly masked by air pollutants that have a cooling effect</a:t>
            </a:r>
          </a:p>
          <a:p>
            <a:pPr algn="l" defTabSz="914400">
              <a:defRPr sz="1200">
                <a:solidFill>
                  <a:srgbClr val="000000"/>
                </a:solidFill>
                <a:latin typeface="Arial"/>
                <a:ea typeface="Arial"/>
                <a:cs typeface="Arial"/>
                <a:sym typeface="Arial"/>
              </a:defRPr>
            </a:pPr>
            <a:endParaRPr sz="3600"/>
          </a:p>
        </p:txBody>
      </p:sp>
      <p:pic>
        <p:nvPicPr>
          <p:cNvPr id="88" name="Image" descr="Image"/>
          <p:cNvPicPr>
            <a:picLocks noChangeAspect="1"/>
          </p:cNvPicPr>
          <p:nvPr/>
        </p:nvPicPr>
        <p:blipFill>
          <a:blip r:embed="rId3"/>
          <a:srcRect t="4484" r="51924"/>
          <a:stretch>
            <a:fillRect/>
          </a:stretch>
        </p:blipFill>
        <p:spPr>
          <a:xfrm>
            <a:off x="7837539" y="1496849"/>
            <a:ext cx="7764972" cy="11257126"/>
          </a:xfrm>
          <a:prstGeom prst="rect">
            <a:avLst/>
          </a:prstGeom>
          <a:ln w="12700">
            <a:miter lim="400000"/>
          </a:ln>
        </p:spPr>
      </p:pic>
      <p:pic>
        <p:nvPicPr>
          <p:cNvPr id="89" name="Image" descr="Image"/>
          <p:cNvPicPr>
            <a:picLocks noChangeAspect="1"/>
          </p:cNvPicPr>
          <p:nvPr/>
        </p:nvPicPr>
        <p:blipFill>
          <a:blip r:embed="rId4"/>
          <a:stretch>
            <a:fillRect/>
          </a:stretch>
        </p:blipFill>
        <p:spPr>
          <a:xfrm>
            <a:off x="7837539" y="968375"/>
            <a:ext cx="16151469" cy="11785600"/>
          </a:xfrm>
          <a:prstGeom prst="rect">
            <a:avLst/>
          </a:prstGeom>
          <a:ln w="12700">
            <a:miter lim="400000"/>
          </a:ln>
        </p:spPr>
      </p:pic>
      <p:pic>
        <p:nvPicPr>
          <p:cNvPr id="90" name="Image" descr="Image"/>
          <p:cNvPicPr>
            <a:picLocks noChangeAspect="1"/>
          </p:cNvPicPr>
          <p:nvPr/>
        </p:nvPicPr>
        <p:blipFill>
          <a:blip r:embed="rId5"/>
          <a:stretch>
            <a:fillRect/>
          </a:stretch>
        </p:blipFill>
        <p:spPr>
          <a:xfrm>
            <a:off x="7837539" y="968375"/>
            <a:ext cx="16151469" cy="11785600"/>
          </a:xfrm>
          <a:prstGeom prst="rect">
            <a:avLst/>
          </a:prstGeom>
          <a:ln w="12700">
            <a:miter lim="400000"/>
          </a:ln>
        </p:spPr>
      </p:pic>
      <p:pic>
        <p:nvPicPr>
          <p:cNvPr id="91" name="Image" descr="Image"/>
          <p:cNvPicPr>
            <a:picLocks noChangeAspect="1"/>
          </p:cNvPicPr>
          <p:nvPr/>
        </p:nvPicPr>
        <p:blipFill>
          <a:blip r:embed="rId6"/>
          <a:stretch>
            <a:fillRect/>
          </a:stretch>
        </p:blipFill>
        <p:spPr>
          <a:xfrm>
            <a:off x="7837540" y="968375"/>
            <a:ext cx="16151469" cy="11785600"/>
          </a:xfrm>
          <a:prstGeom prst="rect">
            <a:avLst/>
          </a:prstGeom>
          <a:ln w="12700">
            <a:miter lim="400000"/>
          </a:ln>
        </p:spPr>
      </p:pic>
      <p:pic>
        <p:nvPicPr>
          <p:cNvPr id="92" name="Image" descr="Image"/>
          <p:cNvPicPr>
            <a:picLocks noChangeAspect="1"/>
          </p:cNvPicPr>
          <p:nvPr/>
        </p:nvPicPr>
        <p:blipFill>
          <a:blip r:embed="rId7"/>
          <a:stretch>
            <a:fillRect/>
          </a:stretch>
        </p:blipFill>
        <p:spPr>
          <a:xfrm>
            <a:off x="7837540" y="968375"/>
            <a:ext cx="16151469" cy="11785600"/>
          </a:xfrm>
          <a:prstGeom prst="rect">
            <a:avLst/>
          </a:prstGeom>
          <a:ln w="12700">
            <a:miter lim="400000"/>
          </a:ln>
        </p:spPr>
      </p:pic>
      <p:pic>
        <p:nvPicPr>
          <p:cNvPr id="93" name="Image" descr="Image"/>
          <p:cNvPicPr>
            <a:picLocks noChangeAspect="1"/>
          </p:cNvPicPr>
          <p:nvPr/>
        </p:nvPicPr>
        <p:blipFill>
          <a:blip r:embed="rId8"/>
          <a:srcRect t="4701"/>
          <a:stretch>
            <a:fillRect/>
          </a:stretch>
        </p:blipFill>
        <p:spPr>
          <a:xfrm>
            <a:off x="7837540" y="1522468"/>
            <a:ext cx="16151469" cy="11231507"/>
          </a:xfrm>
          <a:prstGeom prst="rect">
            <a:avLst/>
          </a:prstGeom>
          <a:ln w="12700">
            <a:miter lim="400000"/>
          </a:ln>
        </p:spPr>
      </p:pic>
      <p:sp>
        <p:nvSpPr>
          <p:cNvPr id="94" name="Google Shape;130;p4"/>
          <p:cNvSpPr txBox="1"/>
          <p:nvPr/>
        </p:nvSpPr>
        <p:spPr>
          <a:xfrm>
            <a:off x="540827" y="635000"/>
            <a:ext cx="3783545" cy="12956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99" tIns="121899" rIns="121899" bIns="121899">
            <a:spAutoFit/>
          </a:bodyPr>
          <a:lstStyle/>
          <a:p>
            <a:pPr algn="l" defTabSz="914400">
              <a:defRPr sz="3600" b="1">
                <a:solidFill>
                  <a:srgbClr val="000000"/>
                </a:solidFill>
                <a:latin typeface="Arial"/>
                <a:ea typeface="Arial"/>
                <a:cs typeface="Arial"/>
                <a:sym typeface="Arial"/>
              </a:defRPr>
            </a:pPr>
            <a:r>
              <a:t>Figure SPM.2</a:t>
            </a:r>
          </a:p>
          <a:p>
            <a:pPr algn="l" defTabSz="914400">
              <a:defRPr sz="3600" b="1">
                <a:solidFill>
                  <a:srgbClr val="000000"/>
                </a:solidFill>
                <a:latin typeface="Arial"/>
                <a:ea typeface="Arial"/>
                <a:cs typeface="Arial"/>
                <a:sym typeface="Arial"/>
              </a:defRPr>
            </a:pPr>
            <a:r>
              <a:t>Panel b</a:t>
            </a:r>
          </a:p>
        </p:txBody>
      </p:sp>
      <p:sp>
        <p:nvSpPr>
          <p:cNvPr id="95" name="Google Shape;130;p4"/>
          <p:cNvSpPr txBox="1"/>
          <p:nvPr/>
        </p:nvSpPr>
        <p:spPr>
          <a:xfrm>
            <a:off x="8040043" y="635974"/>
            <a:ext cx="4704051" cy="7622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99" tIns="121899" rIns="121899" bIns="121899">
            <a:spAutoFit/>
          </a:bodyPr>
          <a:lstStyle>
            <a:lvl1pPr algn="l" defTabSz="914400">
              <a:defRPr sz="3600">
                <a:solidFill>
                  <a:srgbClr val="000000"/>
                </a:solidFill>
                <a:latin typeface="Arial"/>
                <a:ea typeface="Arial"/>
                <a:cs typeface="Arial"/>
                <a:sym typeface="Arial"/>
              </a:defRPr>
            </a:lvl1pPr>
          </a:lstStyle>
          <a:p>
            <a:r>
              <a:t>Observed warming</a:t>
            </a:r>
          </a:p>
        </p:txBody>
      </p:sp>
      <p:sp>
        <p:nvSpPr>
          <p:cNvPr id="96" name="Google Shape;130;p4"/>
          <p:cNvSpPr txBox="1"/>
          <p:nvPr/>
        </p:nvSpPr>
        <p:spPr>
          <a:xfrm>
            <a:off x="12696173" y="635974"/>
            <a:ext cx="9521378" cy="7622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99" tIns="121899" rIns="121899" bIns="121899">
            <a:spAutoFit/>
          </a:bodyPr>
          <a:lstStyle>
            <a:lvl1pPr algn="l" defTabSz="914400">
              <a:defRPr sz="3600">
                <a:solidFill>
                  <a:srgbClr val="000000"/>
                </a:solidFill>
                <a:latin typeface="Arial"/>
                <a:ea typeface="Arial"/>
                <a:cs typeface="Arial"/>
                <a:sym typeface="Arial"/>
              </a:defRPr>
            </a:lvl1pPr>
          </a:lstStyle>
          <a:p>
            <a:r>
              <a:t>Contributions to warming</a:t>
            </a:r>
          </a:p>
        </p:txBody>
      </p:sp>
      <p:sp>
        <p:nvSpPr>
          <p:cNvPr id="97" name="Line"/>
          <p:cNvSpPr/>
          <p:nvPr/>
        </p:nvSpPr>
        <p:spPr>
          <a:xfrm>
            <a:off x="9234005" y="1303154"/>
            <a:ext cx="1" cy="242370"/>
          </a:xfrm>
          <a:prstGeom prst="line">
            <a:avLst/>
          </a:prstGeom>
          <a:ln w="25400">
            <a:solidFill>
              <a:srgbClr val="000000"/>
            </a:solidFill>
            <a:miter lim="400000"/>
            <a:tailEnd type="triangle"/>
          </a:ln>
        </p:spPr>
        <p:txBody>
          <a:bodyPr lIns="50800" tIns="50800" rIns="50800" bIns="50800" anchor="ctr"/>
          <a:lstStyle/>
          <a:p>
            <a:endParaRPr/>
          </a:p>
        </p:txBody>
      </p:sp>
      <p:sp>
        <p:nvSpPr>
          <p:cNvPr id="98" name="Line"/>
          <p:cNvSpPr/>
          <p:nvPr/>
        </p:nvSpPr>
        <p:spPr>
          <a:xfrm>
            <a:off x="13574723" y="1303154"/>
            <a:ext cx="1" cy="242370"/>
          </a:xfrm>
          <a:prstGeom prst="line">
            <a:avLst/>
          </a:prstGeom>
          <a:ln w="25400">
            <a:solidFill>
              <a:srgbClr val="000000"/>
            </a:solidFill>
            <a:miter lim="400000"/>
            <a:tailEnd type="triangle"/>
          </a:ln>
        </p:spPr>
        <p:txBody>
          <a:bodyPr lIns="50800" tIns="50800" rIns="50800" bIns="50800" anchor="ctr"/>
          <a:lstStyle/>
          <a:p>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1" nodeType="afterEffect">
                                  <p:stCondLst>
                                    <p:cond delay="0"/>
                                  </p:stCondLst>
                                  <p:iterate>
                                    <p:tmAbs val="0"/>
                                  </p:iterate>
                                  <p:childTnLst>
                                    <p:set>
                                      <p:cBhvr>
                                        <p:cTn id="6" fill="hold"/>
                                        <p:tgtEl>
                                          <p:spTgt spid="92"/>
                                        </p:tgtEl>
                                        <p:attrNameLst>
                                          <p:attrName>style.visibility</p:attrName>
                                        </p:attrNameLst>
                                      </p:cBhvr>
                                      <p:to>
                                        <p:strVal val="visible"/>
                                      </p:to>
                                    </p:set>
                                    <p:animEffect transition="in" filter="wipe(down)">
                                      <p:cBhvr>
                                        <p:cTn id="7" dur="1000"/>
                                        <p:tgtEl>
                                          <p:spTgt spid="9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2" nodeType="clickEffect">
                                  <p:stCondLst>
                                    <p:cond delay="0"/>
                                  </p:stCondLst>
                                  <p:iterate>
                                    <p:tmAbs val="0"/>
                                  </p:iterate>
                                  <p:childTnLst>
                                    <p:set>
                                      <p:cBhvr>
                                        <p:cTn id="11" fill="hold"/>
                                        <p:tgtEl>
                                          <p:spTgt spid="93"/>
                                        </p:tgtEl>
                                        <p:attrNameLst>
                                          <p:attrName>style.visibility</p:attrName>
                                        </p:attrNameLst>
                                      </p:cBhvr>
                                      <p:to>
                                        <p:strVal val="visible"/>
                                      </p:to>
                                    </p:set>
                                    <p:animEffect transition="in" filter="wipe(up)">
                                      <p:cBhvr>
                                        <p:cTn id="12" dur="10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1" animBg="1" advAuto="0"/>
      <p:bldP spid="93" grpId="2"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 name="Image" descr="Image"/>
          <p:cNvPicPr>
            <a:picLocks noChangeAspect="1"/>
          </p:cNvPicPr>
          <p:nvPr/>
        </p:nvPicPr>
        <p:blipFill>
          <a:blip r:embed="rId3"/>
          <a:srcRect t="4434"/>
          <a:stretch>
            <a:fillRect/>
          </a:stretch>
        </p:blipFill>
        <p:spPr>
          <a:xfrm>
            <a:off x="7837539" y="1487841"/>
            <a:ext cx="16151469" cy="11262959"/>
          </a:xfrm>
          <a:prstGeom prst="rect">
            <a:avLst/>
          </a:prstGeom>
          <a:ln w="12700">
            <a:miter lim="400000"/>
          </a:ln>
        </p:spPr>
      </p:pic>
      <p:sp>
        <p:nvSpPr>
          <p:cNvPr id="103" name="Google Shape;124;p3"/>
          <p:cNvSpPr txBox="1"/>
          <p:nvPr/>
        </p:nvSpPr>
        <p:spPr>
          <a:xfrm>
            <a:off x="540827" y="2311400"/>
            <a:ext cx="6831301" cy="45722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99" tIns="121899" rIns="121899" bIns="121899">
            <a:spAutoFit/>
          </a:bodyPr>
          <a:lstStyle/>
          <a:p>
            <a:pPr algn="l" defTabSz="914400">
              <a:defRPr sz="4400">
                <a:solidFill>
                  <a:srgbClr val="000000"/>
                </a:solidFill>
                <a:latin typeface="Arial"/>
                <a:ea typeface="Arial"/>
                <a:cs typeface="Arial"/>
                <a:sym typeface="Arial"/>
              </a:defRPr>
            </a:pPr>
            <a:r>
              <a:rPr b="1"/>
              <a:t>Message 3</a:t>
            </a:r>
            <a:r>
              <a:t>: Among all the greenhouse gases, carbon dioxide is the one contributing the most to warming, followed by methane</a:t>
            </a:r>
            <a:endParaRPr sz="3600"/>
          </a:p>
        </p:txBody>
      </p:sp>
      <p:sp>
        <p:nvSpPr>
          <p:cNvPr id="104" name="Google Shape;130;p4"/>
          <p:cNvSpPr txBox="1"/>
          <p:nvPr/>
        </p:nvSpPr>
        <p:spPr>
          <a:xfrm>
            <a:off x="540827" y="635000"/>
            <a:ext cx="3783545" cy="12956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99" tIns="121899" rIns="121899" bIns="121899">
            <a:spAutoFit/>
          </a:bodyPr>
          <a:lstStyle/>
          <a:p>
            <a:pPr algn="l" defTabSz="914400">
              <a:defRPr sz="3600" b="1">
                <a:solidFill>
                  <a:srgbClr val="000000"/>
                </a:solidFill>
                <a:latin typeface="Arial"/>
                <a:ea typeface="Arial"/>
                <a:cs typeface="Arial"/>
                <a:sym typeface="Arial"/>
              </a:defRPr>
            </a:pPr>
            <a:r>
              <a:t>Figure SPM.2</a:t>
            </a:r>
          </a:p>
          <a:p>
            <a:pPr algn="l" defTabSz="914400">
              <a:defRPr sz="3600" b="1">
                <a:solidFill>
                  <a:srgbClr val="000000"/>
                </a:solidFill>
                <a:latin typeface="Arial"/>
                <a:ea typeface="Arial"/>
                <a:cs typeface="Arial"/>
                <a:sym typeface="Arial"/>
              </a:defRPr>
            </a:pPr>
            <a:r>
              <a:t>Panel c</a:t>
            </a:r>
          </a:p>
        </p:txBody>
      </p:sp>
      <p:sp>
        <p:nvSpPr>
          <p:cNvPr id="105" name="Google Shape;130;p4"/>
          <p:cNvSpPr txBox="1"/>
          <p:nvPr/>
        </p:nvSpPr>
        <p:spPr>
          <a:xfrm>
            <a:off x="8040043" y="635974"/>
            <a:ext cx="4704051" cy="7622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99" tIns="121899" rIns="121899" bIns="121899">
            <a:spAutoFit/>
          </a:bodyPr>
          <a:lstStyle>
            <a:lvl1pPr algn="l" defTabSz="914400">
              <a:defRPr sz="3600">
                <a:solidFill>
                  <a:srgbClr val="000000"/>
                </a:solidFill>
                <a:latin typeface="Arial"/>
                <a:ea typeface="Arial"/>
                <a:cs typeface="Arial"/>
                <a:sym typeface="Arial"/>
              </a:defRPr>
            </a:lvl1pPr>
          </a:lstStyle>
          <a:p>
            <a:r>
              <a:t>Observed warming</a:t>
            </a:r>
          </a:p>
        </p:txBody>
      </p:sp>
      <p:sp>
        <p:nvSpPr>
          <p:cNvPr id="106" name="Google Shape;130;p4"/>
          <p:cNvSpPr txBox="1"/>
          <p:nvPr/>
        </p:nvSpPr>
        <p:spPr>
          <a:xfrm>
            <a:off x="12696173" y="635974"/>
            <a:ext cx="9521378" cy="7622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99" tIns="121899" rIns="121899" bIns="121899">
            <a:spAutoFit/>
          </a:bodyPr>
          <a:lstStyle>
            <a:lvl1pPr algn="l" defTabSz="914400">
              <a:defRPr sz="3600">
                <a:solidFill>
                  <a:srgbClr val="000000"/>
                </a:solidFill>
                <a:latin typeface="Arial"/>
                <a:ea typeface="Arial"/>
                <a:cs typeface="Arial"/>
                <a:sym typeface="Arial"/>
              </a:defRPr>
            </a:lvl1pPr>
          </a:lstStyle>
          <a:p>
            <a:r>
              <a:t>Contributions to warming</a:t>
            </a:r>
          </a:p>
        </p:txBody>
      </p:sp>
      <p:pic>
        <p:nvPicPr>
          <p:cNvPr id="107" name="Image" descr="Image"/>
          <p:cNvPicPr>
            <a:picLocks noChangeAspect="1"/>
          </p:cNvPicPr>
          <p:nvPr/>
        </p:nvPicPr>
        <p:blipFill>
          <a:blip r:embed="rId4"/>
          <a:stretch>
            <a:fillRect/>
          </a:stretch>
        </p:blipFill>
        <p:spPr>
          <a:xfrm>
            <a:off x="7837539" y="965200"/>
            <a:ext cx="16151469" cy="11785600"/>
          </a:xfrm>
          <a:prstGeom prst="rect">
            <a:avLst/>
          </a:prstGeom>
          <a:ln w="12700">
            <a:miter lim="400000"/>
          </a:ln>
        </p:spPr>
      </p:pic>
      <p:pic>
        <p:nvPicPr>
          <p:cNvPr id="108" name="Image" descr="Image"/>
          <p:cNvPicPr>
            <a:picLocks noChangeAspect="1"/>
          </p:cNvPicPr>
          <p:nvPr/>
        </p:nvPicPr>
        <p:blipFill>
          <a:blip r:embed="rId5"/>
          <a:stretch>
            <a:fillRect/>
          </a:stretch>
        </p:blipFill>
        <p:spPr>
          <a:xfrm>
            <a:off x="7837539" y="965200"/>
            <a:ext cx="16151469" cy="11785600"/>
          </a:xfrm>
          <a:prstGeom prst="rect">
            <a:avLst/>
          </a:prstGeom>
          <a:ln w="12700">
            <a:miter lim="400000"/>
          </a:ln>
        </p:spPr>
      </p:pic>
      <p:pic>
        <p:nvPicPr>
          <p:cNvPr id="109" name="Image" descr="Image"/>
          <p:cNvPicPr>
            <a:picLocks noChangeAspect="1"/>
          </p:cNvPicPr>
          <p:nvPr/>
        </p:nvPicPr>
        <p:blipFill>
          <a:blip r:embed="rId6"/>
          <a:stretch>
            <a:fillRect/>
          </a:stretch>
        </p:blipFill>
        <p:spPr>
          <a:xfrm>
            <a:off x="7837540" y="965200"/>
            <a:ext cx="16151469" cy="11785600"/>
          </a:xfrm>
          <a:prstGeom prst="rect">
            <a:avLst/>
          </a:prstGeom>
          <a:ln w="12700">
            <a:miter lim="400000"/>
          </a:ln>
        </p:spPr>
      </p:pic>
      <p:pic>
        <p:nvPicPr>
          <p:cNvPr id="110" name="Image" descr="Image"/>
          <p:cNvPicPr>
            <a:picLocks noChangeAspect="1"/>
          </p:cNvPicPr>
          <p:nvPr/>
        </p:nvPicPr>
        <p:blipFill>
          <a:blip r:embed="rId7"/>
          <a:stretch>
            <a:fillRect/>
          </a:stretch>
        </p:blipFill>
        <p:spPr>
          <a:xfrm>
            <a:off x="7837540" y="965200"/>
            <a:ext cx="16151469" cy="11785600"/>
          </a:xfrm>
          <a:prstGeom prst="rect">
            <a:avLst/>
          </a:prstGeom>
          <a:ln w="12700">
            <a:miter lim="400000"/>
          </a:ln>
        </p:spPr>
      </p:pic>
      <p:pic>
        <p:nvPicPr>
          <p:cNvPr id="111" name="Image" descr="Image"/>
          <p:cNvPicPr>
            <a:picLocks noChangeAspect="1"/>
          </p:cNvPicPr>
          <p:nvPr/>
        </p:nvPicPr>
        <p:blipFill>
          <a:blip r:embed="rId8"/>
          <a:stretch>
            <a:fillRect/>
          </a:stretch>
        </p:blipFill>
        <p:spPr>
          <a:xfrm>
            <a:off x="7837540" y="965200"/>
            <a:ext cx="16151469" cy="11785600"/>
          </a:xfrm>
          <a:prstGeom prst="rect">
            <a:avLst/>
          </a:prstGeom>
          <a:ln w="12700">
            <a:miter lim="400000"/>
          </a:ln>
        </p:spPr>
      </p:pic>
      <p:pic>
        <p:nvPicPr>
          <p:cNvPr id="112" name="Image" descr="Image"/>
          <p:cNvPicPr>
            <a:picLocks noChangeAspect="1"/>
          </p:cNvPicPr>
          <p:nvPr/>
        </p:nvPicPr>
        <p:blipFill>
          <a:blip r:embed="rId9"/>
          <a:stretch>
            <a:fillRect/>
          </a:stretch>
        </p:blipFill>
        <p:spPr>
          <a:xfrm>
            <a:off x="7837540" y="965200"/>
            <a:ext cx="16151469" cy="11785600"/>
          </a:xfrm>
          <a:prstGeom prst="rect">
            <a:avLst/>
          </a:prstGeom>
          <a:ln w="12700">
            <a:miter lim="400000"/>
          </a:ln>
        </p:spPr>
      </p:pic>
      <p:grpSp>
        <p:nvGrpSpPr>
          <p:cNvPr id="115" name="Group"/>
          <p:cNvGrpSpPr/>
          <p:nvPr/>
        </p:nvGrpSpPr>
        <p:grpSpPr>
          <a:xfrm>
            <a:off x="16329398" y="7255327"/>
            <a:ext cx="545007" cy="1057770"/>
            <a:chOff x="0" y="0"/>
            <a:chExt cx="545006" cy="1057768"/>
          </a:xfrm>
        </p:grpSpPr>
        <p:sp>
          <p:nvSpPr>
            <p:cNvPr id="113" name="Line"/>
            <p:cNvSpPr/>
            <p:nvPr/>
          </p:nvSpPr>
          <p:spPr>
            <a:xfrm flipV="1">
              <a:off x="545006" y="-1"/>
              <a:ext cx="1" cy="1057770"/>
            </a:xfrm>
            <a:prstGeom prst="line">
              <a:avLst/>
            </a:prstGeom>
            <a:noFill/>
            <a:ln w="63500" cap="flat">
              <a:solidFill>
                <a:schemeClr val="accent5">
                  <a:hueOff val="-82419"/>
                  <a:satOff val="-9513"/>
                  <a:lumOff val="-16343"/>
                </a:schemeClr>
              </a:solidFill>
              <a:prstDash val="solid"/>
              <a:miter lim="400000"/>
              <a:tailEnd type="triangle" w="med" len="med"/>
            </a:ln>
            <a:effectLst/>
          </p:spPr>
          <p:txBody>
            <a:bodyPr wrap="square" lIns="50800" tIns="50800" rIns="50800" bIns="50800" numCol="1" anchor="ctr">
              <a:noAutofit/>
            </a:bodyPr>
            <a:lstStyle/>
            <a:p>
              <a:endParaRPr/>
            </a:p>
          </p:txBody>
        </p:sp>
        <p:sp>
          <p:nvSpPr>
            <p:cNvPr id="114" name="Line"/>
            <p:cNvSpPr/>
            <p:nvPr/>
          </p:nvSpPr>
          <p:spPr>
            <a:xfrm flipV="1">
              <a:off x="-1" y="-1"/>
              <a:ext cx="2" cy="1057770"/>
            </a:xfrm>
            <a:prstGeom prst="line">
              <a:avLst/>
            </a:prstGeom>
            <a:noFill/>
            <a:ln w="63500" cap="flat">
              <a:solidFill>
                <a:schemeClr val="accent5">
                  <a:hueOff val="-82419"/>
                  <a:satOff val="-9513"/>
                  <a:lumOff val="-16343"/>
                </a:schemeClr>
              </a:solidFill>
              <a:prstDash val="solid"/>
              <a:miter lim="400000"/>
              <a:tailEnd type="triangle" w="med" len="med"/>
            </a:ln>
            <a:effectLst/>
          </p:spPr>
          <p:txBody>
            <a:bodyPr wrap="square" lIns="50800" tIns="50800" rIns="50800" bIns="50800" numCol="1" anchor="ctr">
              <a:noAutofit/>
            </a:bodyPr>
            <a:lstStyle/>
            <a:p>
              <a:endParaRPr/>
            </a:p>
          </p:txBody>
        </p:sp>
      </p:grpSp>
      <p:sp>
        <p:nvSpPr>
          <p:cNvPr id="116" name="Line"/>
          <p:cNvSpPr/>
          <p:nvPr/>
        </p:nvSpPr>
        <p:spPr>
          <a:xfrm>
            <a:off x="9234005" y="1303154"/>
            <a:ext cx="1" cy="242370"/>
          </a:xfrm>
          <a:prstGeom prst="line">
            <a:avLst/>
          </a:prstGeom>
          <a:ln w="25400">
            <a:solidFill>
              <a:srgbClr val="000000"/>
            </a:solidFill>
            <a:miter lim="400000"/>
            <a:tailEnd type="triangle"/>
          </a:ln>
        </p:spPr>
        <p:txBody>
          <a:bodyPr lIns="50800" tIns="50800" rIns="50800" bIns="50800" anchor="ctr"/>
          <a:lstStyle/>
          <a:p>
            <a:endParaRPr/>
          </a:p>
        </p:txBody>
      </p:sp>
      <p:sp>
        <p:nvSpPr>
          <p:cNvPr id="117" name="Line"/>
          <p:cNvSpPr/>
          <p:nvPr/>
        </p:nvSpPr>
        <p:spPr>
          <a:xfrm>
            <a:off x="13574723" y="1303154"/>
            <a:ext cx="1" cy="242370"/>
          </a:xfrm>
          <a:prstGeom prst="line">
            <a:avLst/>
          </a:prstGeom>
          <a:ln w="25400">
            <a:solidFill>
              <a:srgbClr val="000000"/>
            </a:solidFill>
            <a:miter lim="400000"/>
            <a:tailEnd type="triangle"/>
          </a:ln>
        </p:spPr>
        <p:txBody>
          <a:bodyPr lIns="50800" tIns="50800" rIns="50800" bIns="50800" anchor="ctr"/>
          <a:lstStyle/>
          <a:p>
            <a:endParaRPr/>
          </a:p>
        </p:txBody>
      </p:sp>
      <p:sp>
        <p:nvSpPr>
          <p:cNvPr id="118" name="Line"/>
          <p:cNvSpPr/>
          <p:nvPr/>
        </p:nvSpPr>
        <p:spPr>
          <a:xfrm>
            <a:off x="16402552" y="1303154"/>
            <a:ext cx="1" cy="242370"/>
          </a:xfrm>
          <a:prstGeom prst="line">
            <a:avLst/>
          </a:prstGeom>
          <a:ln w="25400">
            <a:solidFill>
              <a:srgbClr val="000000"/>
            </a:solidFill>
            <a:miter lim="400000"/>
            <a:tailEnd type="triangle"/>
          </a:ln>
        </p:spPr>
        <p:txBody>
          <a:bodyPr lIns="50800" tIns="50800" rIns="50800" bIns="50800" anchor="ctr"/>
          <a:lstStyle/>
          <a:p>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1" nodeType="afterEffect">
                                  <p:stCondLst>
                                    <p:cond delay="0"/>
                                  </p:stCondLst>
                                  <p:iterate>
                                    <p:tmAbs val="0"/>
                                  </p:iterate>
                                  <p:childTnLst>
                                    <p:set>
                                      <p:cBhvr>
                                        <p:cTn id="6" fill="hold"/>
                                        <p:tgtEl>
                                          <p:spTgt spid="112"/>
                                        </p:tgtEl>
                                        <p:attrNameLst>
                                          <p:attrName>style.visibility</p:attrName>
                                        </p:attrNameLst>
                                      </p:cBhvr>
                                      <p:to>
                                        <p:strVal val="visible"/>
                                      </p:to>
                                    </p:set>
                                    <p:animEffect transition="in" filter="wipe(left)">
                                      <p:cBhvr>
                                        <p:cTn id="7" dur="1500"/>
                                        <p:tgtEl>
                                          <p:spTgt spid="112"/>
                                        </p:tgtEl>
                                      </p:cBhvr>
                                    </p:animEffect>
                                  </p:childTnLst>
                                </p:cTn>
                              </p:par>
                            </p:childTnLst>
                          </p:cTn>
                        </p:par>
                        <p:par>
                          <p:cTn id="8" fill="hold">
                            <p:stCondLst>
                              <p:cond delay="1500"/>
                            </p:stCondLst>
                            <p:childTnLst>
                              <p:par>
                                <p:cTn id="9" presetID="22" presetClass="entr" presetSubtype="4" fill="hold" grpId="2" nodeType="afterEffect">
                                  <p:stCondLst>
                                    <p:cond delay="0"/>
                                  </p:stCondLst>
                                  <p:iterate>
                                    <p:tmAbs val="0"/>
                                  </p:iterate>
                                  <p:childTnLst>
                                    <p:set>
                                      <p:cBhvr>
                                        <p:cTn id="10" fill="hold"/>
                                        <p:tgtEl>
                                          <p:spTgt spid="115"/>
                                        </p:tgtEl>
                                        <p:attrNameLst>
                                          <p:attrName>style.visibility</p:attrName>
                                        </p:attrNameLst>
                                      </p:cBhvr>
                                      <p:to>
                                        <p:strVal val="visible"/>
                                      </p:to>
                                    </p:set>
                                    <p:animEffect transition="in" filter="wipe(down)">
                                      <p:cBhvr>
                                        <p:cTn id="11" dur="1000"/>
                                        <p:tgtEl>
                                          <p:spTgt spid="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1" animBg="1" advAuto="0"/>
      <p:bldP spid="115" grpId="2" animBg="1" advAuto="0"/>
    </p:bldLst>
  </p:timing>
</p:sld>
</file>

<file path=ppt/theme/theme1.xml><?xml version="1.0" encoding="utf-8"?>
<a:theme xmlns:a="http://schemas.openxmlformats.org/drawingml/2006/main"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915</Words>
  <Application>Microsoft Macintosh PowerPoint</Application>
  <PresentationFormat>Custom</PresentationFormat>
  <Paragraphs>70</Paragraphs>
  <Slides>7</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Helvetica Neue</vt:lpstr>
      <vt:lpstr>Helvetica Neue Medium</vt:lpstr>
      <vt:lpstr>21_BasicWhite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Angela Morelli</cp:lastModifiedBy>
  <cp:revision>1</cp:revision>
  <dcterms:modified xsi:type="dcterms:W3CDTF">2022-11-18T17:01:02Z</dcterms:modified>
</cp:coreProperties>
</file>