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60" d="100"/>
          <a:sy n="60" d="100"/>
        </p:scale>
        <p:origin x="80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9" name="Shape 5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132">
              <a:lnSpc>
                <a:spcPct val="100000"/>
              </a:lnSpc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The intent of this figure is to show that the proportion of CO</a:t>
            </a:r>
            <a:r>
              <a:rPr baseline="-5999"/>
              <a:t>2</a:t>
            </a:r>
            <a:r>
              <a:t> emissions taken up by land and ocean carbon sinks is smaller in scenarios with higher cumulative CO</a:t>
            </a:r>
            <a:r>
              <a:rPr baseline="-5999"/>
              <a:t>2</a:t>
            </a:r>
            <a:r>
              <a:t> emissions</a:t>
            </a:r>
          </a:p>
          <a:p>
            <a:pPr defTabSz="457132">
              <a:lnSpc>
                <a:spcPct val="100000"/>
              </a:lnSpc>
              <a:defRPr sz="20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457132">
              <a:lnSpc>
                <a:spcPct val="100000"/>
              </a:lnSpc>
              <a:defRPr sz="2000" b="1">
                <a:latin typeface="Arial"/>
                <a:ea typeface="Arial"/>
                <a:cs typeface="Arial"/>
                <a:sym typeface="Arial"/>
              </a:defRPr>
            </a:pPr>
            <a:r>
              <a:t>This figure includes two important messages:</a:t>
            </a:r>
          </a:p>
          <a:p>
            <a:pPr marL="407458" indent="-407458" defTabSz="457132">
              <a:lnSpc>
                <a:spcPct val="100000"/>
              </a:lnSpc>
              <a:buSzPct val="100000"/>
              <a:buAutoNum type="arabicPeriod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With increasing human-caused CO</a:t>
            </a:r>
            <a:r>
              <a:rPr baseline="-5999"/>
              <a:t>2</a:t>
            </a:r>
            <a:r>
              <a:t> emissions, the amount taken up by natural (land and ocean) carbon sinks is larger, but more of the emitted CO</a:t>
            </a:r>
            <a:r>
              <a:rPr baseline="-5999"/>
              <a:t>2</a:t>
            </a:r>
            <a:r>
              <a:t> remains in the atmosphere.</a:t>
            </a:r>
          </a:p>
          <a:p>
            <a:pPr marL="407458" indent="-407458" defTabSz="457132">
              <a:lnSpc>
                <a:spcPct val="100000"/>
              </a:lnSpc>
              <a:buSzPct val="100000"/>
              <a:buAutoNum type="arabicPeriod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However, the proportion of emissions taken up by land and ocean carbon sinks is smaller with higher cumulative CO</a:t>
            </a:r>
            <a:r>
              <a:rPr baseline="-5999"/>
              <a:t>2 </a:t>
            </a:r>
            <a:r>
              <a:t>emissions, show by the pie charts.</a:t>
            </a:r>
          </a:p>
          <a:p>
            <a:pPr defTabSz="457132">
              <a:lnSpc>
                <a:spcPct val="100000"/>
              </a:lnSpc>
              <a:defRPr sz="20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457132">
              <a:lnSpc>
                <a:spcPct val="100000"/>
              </a:lnSpc>
              <a:defRPr sz="20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457132">
              <a:lnSpc>
                <a:spcPct val="100000"/>
              </a:lnSpc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-----------------------------------</a:t>
            </a:r>
            <a:r>
              <a:rPr b="1"/>
              <a:t>Caption</a:t>
            </a:r>
            <a:r>
              <a:t>-----------------------</a:t>
            </a:r>
          </a:p>
          <a:p>
            <a:pPr defTabSz="457132">
              <a:lnSpc>
                <a:spcPct val="100000"/>
              </a:lnSpc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Figure SPM.7 | Cumulative anthropogenic CO</a:t>
            </a:r>
            <a:r>
              <a:rPr b="1" baseline="-5999"/>
              <a:t>2</a:t>
            </a:r>
            <a:r>
              <a:rPr b="1"/>
              <a:t> emissions taken up by land and ocean sinks by 2100 under the five illustrative scenarios</a:t>
            </a:r>
            <a:r>
              <a:t> </a:t>
            </a:r>
          </a:p>
          <a:p>
            <a:pPr defTabSz="457132">
              <a:lnSpc>
                <a:spcPct val="100000"/>
              </a:lnSpc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The cumulative anthropogenic (human-caused) carbon dioxide (CO</a:t>
            </a:r>
            <a:r>
              <a:rPr baseline="-5999"/>
              <a:t>2</a:t>
            </a:r>
            <a:r>
              <a:t>) emissions taken up by the land and ocean sinks under the five illustrative scenarios (SSP1-1.9, SSP1-2.6, SSP2-4.5, SSP3-7.0 and SSP5-8.5) are simulated from 1850 to 2100 by Coupled Model Intercomparison Project Phase 6 (CMIP6) climate models in the concentration-driven simulations. Land and ocean carbon sinks respond to past, current and future emissions; therefore, cumulative sinks from 1850 to 2100 are presented here. During the historical period (1850–2019) the observed land and ocean sink took up 1430 GtCO</a:t>
            </a:r>
            <a:r>
              <a:rPr baseline="-5999"/>
              <a:t>2</a:t>
            </a:r>
            <a:r>
              <a:t> (59% of the emissions). </a:t>
            </a:r>
            <a:r>
              <a:rPr b="1"/>
              <a:t>The bar chart</a:t>
            </a:r>
            <a:r>
              <a:t> illustrates the projected amount of cumulative anthropogenic CO</a:t>
            </a:r>
            <a:r>
              <a:rPr baseline="-5999"/>
              <a:t>2</a:t>
            </a:r>
            <a:r>
              <a:t> emissions (GtCO</a:t>
            </a:r>
            <a:r>
              <a:rPr baseline="-5999"/>
              <a:t>2</a:t>
            </a:r>
            <a:r>
              <a:t>) between 1850 and 2100 remaining in the atmosphere (grey part) and taken up by the land and ocean (coloured part) in the year 2100. </a:t>
            </a:r>
            <a:r>
              <a:rPr b="1"/>
              <a:t>The doughnut chart</a:t>
            </a:r>
            <a:r>
              <a:t> illustrates the proportion of the cumulative anthropogenic CO</a:t>
            </a:r>
            <a:r>
              <a:rPr baseline="-5999"/>
              <a:t>2</a:t>
            </a:r>
            <a:r>
              <a:t> emissions taken up by the land and ocean sinks and remaining in the atmosphere in the year 2100. Values in % indicate the proportion of the cumulative anthropogenic CO</a:t>
            </a:r>
            <a:r>
              <a:rPr baseline="-5999"/>
              <a:t>2</a:t>
            </a:r>
            <a:r>
              <a:t> emissions taken up by the combined land and ocean sinks in the year 2100. The overall anthropogenic carbon emissions are calculated by adding the net global land-use emissions from the CMIP6 scenario database to the other sectoral emissions calculated from climate model runs with prescribed CO</a:t>
            </a:r>
            <a:r>
              <a:rPr baseline="-5999"/>
              <a:t>2</a:t>
            </a:r>
            <a:r>
              <a:t> concentrations. Land and ocean CO</a:t>
            </a:r>
            <a:r>
              <a:rPr baseline="-5999"/>
              <a:t>2</a:t>
            </a:r>
            <a:r>
              <a:t> uptake since 1850 is calculated from the net biome productivity on land, corrected for CO</a:t>
            </a:r>
            <a:r>
              <a:rPr baseline="-5999"/>
              <a:t>2</a:t>
            </a:r>
            <a:r>
              <a:t> losses due to land-use change by adding the land-use change emissions, and net ocean CO</a:t>
            </a:r>
            <a:r>
              <a:rPr baseline="-5999"/>
              <a:t>2</a:t>
            </a:r>
            <a:r>
              <a:t> flux. {5.2.1; Table 5.1; 5.4.5; Figure 5.25; Box TS.5; Box TS.5, Figure 1}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132">
              <a:lnSpc>
                <a:spcPct val="100000"/>
              </a:lnSpc>
              <a:defRPr sz="2000" b="1">
                <a:latin typeface="Arial"/>
                <a:ea typeface="Arial"/>
                <a:cs typeface="Arial"/>
                <a:sym typeface="Arial"/>
              </a:defRPr>
            </a:pPr>
            <a:r>
              <a:t>What the graph shows:</a:t>
            </a:r>
          </a:p>
          <a:p>
            <a:pPr marL="254000" indent="-254000" defTabSz="457132">
              <a:lnSpc>
                <a:spcPct val="100000"/>
              </a:lnSpc>
              <a:buSzPct val="123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Y axis: Cumulative human-caused CO</a:t>
            </a:r>
            <a:r>
              <a:rPr baseline="-5999"/>
              <a:t>2</a:t>
            </a:r>
            <a:r>
              <a:t> emissions taken up by land and ocean sinks by 2100, shown in colour. </a:t>
            </a:r>
          </a:p>
          <a:p>
            <a:pPr marL="254000" indent="-254000" defTabSz="457132">
              <a:lnSpc>
                <a:spcPct val="100000"/>
              </a:lnSpc>
              <a:buSzPct val="123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X axis: Each bar graph shows one of the five illustrative greenhouse gas emissions scenarios assessed in the Working Group I report.</a:t>
            </a:r>
          </a:p>
          <a:p>
            <a:pPr marL="254000" indent="-254000" defTabSz="457132">
              <a:lnSpc>
                <a:spcPct val="100000"/>
              </a:lnSpc>
              <a:buSzPct val="123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Time reference: 1850-2100</a:t>
            </a:r>
          </a:p>
          <a:p>
            <a:pPr defTabSz="457132">
              <a:lnSpc>
                <a:spcPct val="100000"/>
              </a:lnSpc>
              <a:defRPr sz="20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457132">
              <a:lnSpc>
                <a:spcPct val="100000"/>
              </a:lnSpc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Key messages:</a:t>
            </a:r>
          </a:p>
          <a:p>
            <a:pPr marL="279400" indent="-279400" defTabSz="457132">
              <a:lnSpc>
                <a:spcPct val="100000"/>
              </a:lnSpc>
              <a:buSzPct val="123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With increasing concentrations of CO</a:t>
            </a:r>
            <a:r>
              <a:rPr baseline="-5999"/>
              <a:t>2</a:t>
            </a:r>
            <a:r>
              <a:t> in the atmosphere from human-caused emissions, the amount taken up by natural (land and ocean) carbon sinks is larger, however, more of the emitted CO</a:t>
            </a:r>
            <a:r>
              <a:rPr baseline="-5999"/>
              <a:t>2</a:t>
            </a:r>
            <a:r>
              <a:t> remains in the atmosphere.</a:t>
            </a:r>
          </a:p>
          <a:p>
            <a:pPr marL="279400" indent="-279400" defTabSz="457132">
              <a:lnSpc>
                <a:spcPct val="100000"/>
              </a:lnSpc>
              <a:buSzPct val="123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For the very low and low greenhouse gas emissions scenarios, where CO</a:t>
            </a:r>
            <a:r>
              <a:rPr baseline="-5999"/>
              <a:t>2</a:t>
            </a:r>
            <a:r>
              <a:t> concentrations peak and decline during the 21st century, land and oceans begin to take up less carbon in response to declining atmospheric CO</a:t>
            </a:r>
            <a:r>
              <a:rPr baseline="-5999"/>
              <a:t>2</a:t>
            </a:r>
            <a:r>
              <a:t> concentrations.</a:t>
            </a:r>
          </a:p>
          <a:p>
            <a:pPr marL="889000" lvl="1" indent="-279400" defTabSz="457132">
              <a:lnSpc>
                <a:spcPct val="100000"/>
              </a:lnSpc>
              <a:buSzPct val="123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For the very low greenhouse gas emissions scenario, the combined land and ocean sinks could turn to become a weak source by 2100.</a:t>
            </a:r>
          </a:p>
          <a:p>
            <a:pPr defTabSz="457132">
              <a:lnSpc>
                <a:spcPct val="100000"/>
              </a:lnSpc>
              <a:defRPr sz="2000" b="1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457132">
              <a:lnSpc>
                <a:spcPct val="100000"/>
              </a:lnSpc>
              <a:defRPr sz="2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132">
              <a:lnSpc>
                <a:spcPct val="100000"/>
              </a:lnSpc>
              <a:defRPr sz="2000" b="1">
                <a:latin typeface="Arial"/>
                <a:ea typeface="Arial"/>
                <a:cs typeface="Arial"/>
                <a:sym typeface="Arial"/>
              </a:defRPr>
            </a:pPr>
            <a:r>
              <a:t>What the graph shows:</a:t>
            </a:r>
          </a:p>
          <a:p>
            <a:pPr marL="254000" indent="-254000" defTabSz="457132">
              <a:lnSpc>
                <a:spcPct val="100000"/>
              </a:lnSpc>
              <a:buSzPct val="123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Value (%): proportion of the cumulative human-caused CO</a:t>
            </a:r>
            <a:r>
              <a:rPr baseline="-5999"/>
              <a:t>2</a:t>
            </a:r>
            <a:r>
              <a:t> emissions over the period 1850-2100 taken up by the natural land and ocean sinks compared to that remaining in the atmosphere.</a:t>
            </a:r>
          </a:p>
          <a:p>
            <a:pPr defTabSz="457132">
              <a:lnSpc>
                <a:spcPct val="100000"/>
              </a:lnSpc>
              <a:defRPr sz="20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457132">
              <a:lnSpc>
                <a:spcPct val="100000"/>
              </a:lnSpc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Key messages:</a:t>
            </a:r>
          </a:p>
          <a:p>
            <a:pPr marL="279400" indent="-279400" defTabSz="457132">
              <a:lnSpc>
                <a:spcPct val="100000"/>
              </a:lnSpc>
              <a:buSzPct val="123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The natural sinks become less effective and the proportion of emissions taken up by land and ocean decreases with increasing human-caused cumulative CO</a:t>
            </a:r>
            <a:r>
              <a:rPr baseline="-5999"/>
              <a:t>2</a:t>
            </a:r>
            <a:r>
              <a:t> emissions.</a:t>
            </a:r>
          </a:p>
          <a:p>
            <a:pPr marL="279400" indent="-279400" defTabSz="457132">
              <a:lnSpc>
                <a:spcPct val="100000"/>
              </a:lnSpc>
              <a:buSzPct val="123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This results in a higher proportion of emitted CO</a:t>
            </a:r>
            <a:r>
              <a:rPr baseline="-5999"/>
              <a:t>2</a:t>
            </a:r>
            <a:r>
              <a:t> remaining in the atmosphere compared to the land and ocean.</a:t>
            </a:r>
          </a:p>
          <a:p>
            <a:pPr marL="279400" indent="-279400" defTabSz="457132">
              <a:lnSpc>
                <a:spcPct val="100000"/>
              </a:lnSpc>
              <a:buSzPct val="123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In other words, nature’s capacity to remove CO</a:t>
            </a:r>
            <a:r>
              <a:rPr baseline="-5999"/>
              <a:t>2</a:t>
            </a:r>
            <a:r>
              <a:t> becomes weaker, the more CO</a:t>
            </a:r>
            <a:r>
              <a:rPr baseline="-5999"/>
              <a:t>2</a:t>
            </a:r>
            <a:r>
              <a:t> we emit.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19;p8"/>
          <p:cNvSpPr/>
          <p:nvPr/>
        </p:nvSpPr>
        <p:spPr>
          <a:xfrm>
            <a:off x="-2" y="12725915"/>
            <a:ext cx="24384004" cy="1001572"/>
          </a:xfrm>
          <a:prstGeom prst="rect">
            <a:avLst/>
          </a:prstGeom>
          <a:solidFill>
            <a:srgbClr val="5492CD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914400">
              <a:defRPr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4" name="Google Shape;21;p8"/>
          <p:cNvSpPr txBox="1"/>
          <p:nvPr/>
        </p:nvSpPr>
        <p:spPr>
          <a:xfrm>
            <a:off x="240050" y="12963997"/>
            <a:ext cx="10035839" cy="527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99" tIns="121899" rIns="121899" bIns="121899">
            <a:spAutoFit/>
          </a:bodyPr>
          <a:lstStyle/>
          <a:p>
            <a:pPr algn="l" defTabSz="914400">
              <a:lnSpc>
                <a:spcPct val="94444"/>
              </a:lnSpc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SIXTH ASSESSMENT REPORT  </a:t>
            </a:r>
            <a:r>
              <a:rPr b="0"/>
              <a:t>Working Group I – The Physical Science Basis</a:t>
            </a:r>
          </a:p>
        </p:txBody>
      </p:sp>
      <p:pic>
        <p:nvPicPr>
          <p:cNvPr id="2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2484" y="12891989"/>
            <a:ext cx="1720397" cy="697008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© IPCC 2022"/>
          <p:cNvSpPr txBox="1"/>
          <p:nvPr/>
        </p:nvSpPr>
        <p:spPr>
          <a:xfrm>
            <a:off x="11272242" y="13023020"/>
            <a:ext cx="1839516" cy="434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© IPCC 2022</a:t>
            </a:r>
          </a:p>
        </p:txBody>
      </p:sp>
      <p:sp>
        <p:nvSpPr>
          <p:cNvPr id="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">
    <p:bg>
      <p:bgPr>
        <a:solidFill>
          <a:srgbClr val="5492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1860" y="128298"/>
            <a:ext cx="6797820" cy="1227158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Text Placeholder 6"/>
          <p:cNvSpPr txBox="1"/>
          <p:nvPr/>
        </p:nvSpPr>
        <p:spPr>
          <a:xfrm>
            <a:off x="723900" y="387893"/>
            <a:ext cx="8315315" cy="1038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>
            <a:spAutoFit/>
          </a:bodyPr>
          <a:lstStyle/>
          <a:p>
            <a:pPr algn="l" defTabSz="685677">
              <a:lnSpc>
                <a:spcPts val="1800"/>
              </a:lnSpc>
              <a:spcBef>
                <a:spcPts val="2400"/>
              </a:spcBef>
              <a:defRPr sz="29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SIXTH ASSESSMENT REPORT </a:t>
            </a:r>
          </a:p>
          <a:p>
            <a:pPr algn="l" defTabSz="685677">
              <a:lnSpc>
                <a:spcPts val="1800"/>
              </a:lnSpc>
              <a:spcBef>
                <a:spcPts val="2400"/>
              </a:spcBef>
              <a:defRPr sz="2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Working Group I – The Physical Science Basis</a:t>
            </a:r>
          </a:p>
        </p:txBody>
      </p:sp>
      <p:pic>
        <p:nvPicPr>
          <p:cNvPr id="36" name="header.png" descr="header.png"/>
          <p:cNvPicPr>
            <a:picLocks noChangeAspect="1"/>
          </p:cNvPicPr>
          <p:nvPr/>
        </p:nvPicPr>
        <p:blipFill>
          <a:blip r:embed="rId3"/>
          <a:srcRect r="25617"/>
          <a:stretch>
            <a:fillRect/>
          </a:stretch>
        </p:blipFill>
        <p:spPr>
          <a:xfrm>
            <a:off x="21005665" y="-1073"/>
            <a:ext cx="3402693" cy="1485901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© IPCC 2022"/>
          <p:cNvSpPr txBox="1"/>
          <p:nvPr/>
        </p:nvSpPr>
        <p:spPr>
          <a:xfrm>
            <a:off x="11272242" y="872255"/>
            <a:ext cx="1839516" cy="434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© IPCC 2022</a:t>
            </a:r>
          </a:p>
        </p:txBody>
      </p:sp>
      <p:sp>
        <p:nvSpPr>
          <p:cNvPr id="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</p:spPr>
        <p:txBody>
          <a:bodyPr lIns="121919" tIns="121919" rIns="121919" bIns="121919"/>
          <a:lstStyle>
            <a:lvl1pPr defTabSz="1219021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-1683" y="-46025"/>
            <a:ext cx="7462720" cy="13808050"/>
          </a:xfrm>
          <a:prstGeom prst="rect">
            <a:avLst/>
          </a:prstGeom>
          <a:solidFill>
            <a:srgbClr val="EFEFE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" name="Google Shape;19;p8"/>
          <p:cNvSpPr/>
          <p:nvPr/>
        </p:nvSpPr>
        <p:spPr>
          <a:xfrm>
            <a:off x="-2" y="12725915"/>
            <a:ext cx="24384004" cy="1001572"/>
          </a:xfrm>
          <a:prstGeom prst="rect">
            <a:avLst/>
          </a:prstGeom>
          <a:solidFill>
            <a:srgbClr val="5492CD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914400">
              <a:defRPr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" name="Google Shape;21;p8"/>
          <p:cNvSpPr txBox="1"/>
          <p:nvPr/>
        </p:nvSpPr>
        <p:spPr>
          <a:xfrm>
            <a:off x="240050" y="12963997"/>
            <a:ext cx="10035839" cy="527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99" tIns="121899" rIns="121899" bIns="121899">
            <a:spAutoFit/>
          </a:bodyPr>
          <a:lstStyle/>
          <a:p>
            <a:pPr algn="l" defTabSz="914400">
              <a:lnSpc>
                <a:spcPct val="94444"/>
              </a:lnSpc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SIXTH ASSESSMENT REPORT  </a:t>
            </a:r>
            <a:r>
              <a:rPr b="0"/>
              <a:t>Working Group I – The Physical Science Basis</a:t>
            </a:r>
          </a:p>
        </p:txBody>
      </p:sp>
      <p:pic>
        <p:nvPicPr>
          <p:cNvPr id="5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22484" y="12891989"/>
            <a:ext cx="1720397" cy="69700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© IPCC 2022"/>
          <p:cNvSpPr txBox="1"/>
          <p:nvPr/>
        </p:nvSpPr>
        <p:spPr>
          <a:xfrm>
            <a:off x="11272242" y="13023020"/>
            <a:ext cx="1839516" cy="434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© IPCC 2022</a:t>
            </a:r>
          </a:p>
        </p:txBody>
      </p:sp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975361" y="1711050"/>
            <a:ext cx="11470643" cy="2300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8" name="Body Level One…"/>
          <p:cNvSpPr txBox="1">
            <a:spLocks noGrp="1"/>
          </p:cNvSpPr>
          <p:nvPr>
            <p:ph type="body" idx="1"/>
          </p:nvPr>
        </p:nvSpPr>
        <p:spPr>
          <a:xfrm>
            <a:off x="975358" y="4011066"/>
            <a:ext cx="11470643" cy="9113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766660" y="12362499"/>
            <a:ext cx="708542" cy="700405"/>
          </a:xfrm>
          <a:prstGeom prst="rect">
            <a:avLst/>
          </a:prstGeom>
          <a:ln w="12700">
            <a:miter lim="400000"/>
          </a:ln>
        </p:spPr>
        <p:txBody>
          <a:bodyPr wrap="none" lIns="121899" tIns="121899" rIns="121899" bIns="121899" anchor="ctr">
            <a:spAutoFit/>
          </a:bodyPr>
          <a:lstStyle>
            <a:lvl1pPr algn="r" defTabSz="914400">
              <a:defRPr sz="3200">
                <a:solidFill>
                  <a:srgbClr val="46474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l" defTabSz="914400" latinLnBrk="0">
        <a:lnSpc>
          <a:spcPct val="90625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solidFill>
            <a:srgbClr val="006A96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latinLnBrk="0">
        <a:lnSpc>
          <a:spcPct val="90625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solidFill>
            <a:srgbClr val="006A96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latinLnBrk="0">
        <a:lnSpc>
          <a:spcPct val="90625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solidFill>
            <a:srgbClr val="006A96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latinLnBrk="0">
        <a:lnSpc>
          <a:spcPct val="90625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solidFill>
            <a:srgbClr val="006A96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latinLnBrk="0">
        <a:lnSpc>
          <a:spcPct val="90625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solidFill>
            <a:srgbClr val="006A96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latinLnBrk="0">
        <a:lnSpc>
          <a:spcPct val="90625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solidFill>
            <a:srgbClr val="006A96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latinLnBrk="0">
        <a:lnSpc>
          <a:spcPct val="90625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solidFill>
            <a:srgbClr val="006A96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latinLnBrk="0">
        <a:lnSpc>
          <a:spcPct val="90625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solidFill>
            <a:srgbClr val="006A96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latinLnBrk="0">
        <a:lnSpc>
          <a:spcPct val="90625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solidFill>
            <a:srgbClr val="006A96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408940" marR="0" indent="-434340" algn="l" defTabSz="914400" latinLnBrk="0">
        <a:lnSpc>
          <a:spcPct val="85000"/>
        </a:lnSpc>
        <a:spcBef>
          <a:spcPts val="2400"/>
        </a:spcBef>
        <a:spcAft>
          <a:spcPts val="0"/>
        </a:spcAft>
        <a:buClr>
          <a:srgbClr val="0C68AC"/>
        </a:buClr>
        <a:buSzPts val="3600"/>
        <a:buFont typeface="Arial"/>
        <a:buChar char="•"/>
        <a:tabLst/>
        <a:defRPr sz="3600" b="0" i="0" u="none" strike="noStrike" cap="none" spc="0" baseline="0">
          <a:solidFill>
            <a:srgbClr val="007DBA"/>
          </a:solidFill>
          <a:uFillTx/>
          <a:latin typeface="Arial"/>
          <a:ea typeface="Arial"/>
          <a:cs typeface="Arial"/>
          <a:sym typeface="Arial"/>
        </a:defRPr>
      </a:lvl1pPr>
      <a:lvl2pPr marL="866139" marR="0" indent="-434339" algn="l" defTabSz="914400" latinLnBrk="0">
        <a:lnSpc>
          <a:spcPct val="85000"/>
        </a:lnSpc>
        <a:spcBef>
          <a:spcPts val="2400"/>
        </a:spcBef>
        <a:spcAft>
          <a:spcPts val="0"/>
        </a:spcAft>
        <a:buClr>
          <a:srgbClr val="0C68AC"/>
        </a:buClr>
        <a:buSzPts val="3600"/>
        <a:buFont typeface="Arial"/>
        <a:buChar char="•"/>
        <a:tabLst/>
        <a:defRPr sz="3600" b="0" i="0" u="none" strike="noStrike" cap="none" spc="0" baseline="0">
          <a:solidFill>
            <a:srgbClr val="007DBA"/>
          </a:solidFill>
          <a:uFillTx/>
          <a:latin typeface="Arial"/>
          <a:ea typeface="Arial"/>
          <a:cs typeface="Arial"/>
          <a:sym typeface="Arial"/>
        </a:defRPr>
      </a:lvl2pPr>
      <a:lvl3pPr marL="1323339" marR="0" indent="-434339" algn="l" defTabSz="914400" latinLnBrk="0">
        <a:lnSpc>
          <a:spcPct val="85000"/>
        </a:lnSpc>
        <a:spcBef>
          <a:spcPts val="2400"/>
        </a:spcBef>
        <a:spcAft>
          <a:spcPts val="0"/>
        </a:spcAft>
        <a:buClr>
          <a:srgbClr val="0C68AC"/>
        </a:buClr>
        <a:buSzPts val="3600"/>
        <a:buFont typeface="Arial"/>
        <a:buChar char="•"/>
        <a:tabLst/>
        <a:defRPr sz="3600" b="0" i="0" u="none" strike="noStrike" cap="none" spc="0" baseline="0">
          <a:solidFill>
            <a:srgbClr val="007DBA"/>
          </a:solidFill>
          <a:uFillTx/>
          <a:latin typeface="Arial"/>
          <a:ea typeface="Arial"/>
          <a:cs typeface="Arial"/>
          <a:sym typeface="Arial"/>
        </a:defRPr>
      </a:lvl3pPr>
      <a:lvl4pPr marL="1780539" marR="0" indent="-434339" algn="l" defTabSz="914400" latinLnBrk="0">
        <a:lnSpc>
          <a:spcPct val="85000"/>
        </a:lnSpc>
        <a:spcBef>
          <a:spcPts val="2400"/>
        </a:spcBef>
        <a:spcAft>
          <a:spcPts val="0"/>
        </a:spcAft>
        <a:buClr>
          <a:srgbClr val="0C68AC"/>
        </a:buClr>
        <a:buSzPts val="3600"/>
        <a:buFont typeface="Arial"/>
        <a:buChar char="•"/>
        <a:tabLst/>
        <a:defRPr sz="3600" b="0" i="0" u="none" strike="noStrike" cap="none" spc="0" baseline="0">
          <a:solidFill>
            <a:srgbClr val="007DBA"/>
          </a:solidFill>
          <a:uFillTx/>
          <a:latin typeface="Arial"/>
          <a:ea typeface="Arial"/>
          <a:cs typeface="Arial"/>
          <a:sym typeface="Arial"/>
        </a:defRPr>
      </a:lvl4pPr>
      <a:lvl5pPr marL="2237739" marR="0" indent="-434339" algn="l" defTabSz="914400" latinLnBrk="0">
        <a:lnSpc>
          <a:spcPct val="85000"/>
        </a:lnSpc>
        <a:spcBef>
          <a:spcPts val="2400"/>
        </a:spcBef>
        <a:spcAft>
          <a:spcPts val="0"/>
        </a:spcAft>
        <a:buClr>
          <a:srgbClr val="0C68AC"/>
        </a:buClr>
        <a:buSzPts val="3600"/>
        <a:buFont typeface="Arial"/>
        <a:buChar char="•"/>
        <a:tabLst/>
        <a:defRPr sz="3600" b="0" i="0" u="none" strike="noStrike" cap="none" spc="0" baseline="0">
          <a:solidFill>
            <a:srgbClr val="007DBA"/>
          </a:solidFill>
          <a:uFillTx/>
          <a:latin typeface="Arial"/>
          <a:ea typeface="Arial"/>
          <a:cs typeface="Arial"/>
          <a:sym typeface="Arial"/>
        </a:defRPr>
      </a:lvl5pPr>
      <a:lvl6pPr marL="2650902" marR="0" indent="-276891" algn="l" defTabSz="914400" latinLnBrk="0">
        <a:lnSpc>
          <a:spcPct val="85000"/>
        </a:lnSpc>
        <a:spcBef>
          <a:spcPts val="2400"/>
        </a:spcBef>
        <a:spcAft>
          <a:spcPts val="0"/>
        </a:spcAft>
        <a:buClr>
          <a:srgbClr val="0C68AC"/>
        </a:buClr>
        <a:buSzPts val="3600"/>
        <a:buFont typeface="Arial"/>
        <a:buChar char="•"/>
        <a:tabLst/>
        <a:defRPr sz="3600" b="0" i="0" u="none" strike="noStrike" cap="none" spc="0" baseline="0">
          <a:solidFill>
            <a:srgbClr val="007DBA"/>
          </a:solidFill>
          <a:uFillTx/>
          <a:latin typeface="Arial"/>
          <a:ea typeface="Arial"/>
          <a:cs typeface="Arial"/>
          <a:sym typeface="Arial"/>
        </a:defRPr>
      </a:lvl6pPr>
      <a:lvl7pPr marL="3108102" marR="0" indent="-276891" algn="l" defTabSz="914400" latinLnBrk="0">
        <a:lnSpc>
          <a:spcPct val="85000"/>
        </a:lnSpc>
        <a:spcBef>
          <a:spcPts val="2400"/>
        </a:spcBef>
        <a:spcAft>
          <a:spcPts val="0"/>
        </a:spcAft>
        <a:buClr>
          <a:srgbClr val="0C68AC"/>
        </a:buClr>
        <a:buSzPts val="3600"/>
        <a:buFont typeface="Arial"/>
        <a:buChar char="•"/>
        <a:tabLst/>
        <a:defRPr sz="3600" b="0" i="0" u="none" strike="noStrike" cap="none" spc="0" baseline="0">
          <a:solidFill>
            <a:srgbClr val="007DBA"/>
          </a:solidFill>
          <a:uFillTx/>
          <a:latin typeface="Arial"/>
          <a:ea typeface="Arial"/>
          <a:cs typeface="Arial"/>
          <a:sym typeface="Arial"/>
        </a:defRPr>
      </a:lvl7pPr>
      <a:lvl8pPr marL="3565302" marR="0" indent="-276891" algn="l" defTabSz="914400" latinLnBrk="0">
        <a:lnSpc>
          <a:spcPct val="85000"/>
        </a:lnSpc>
        <a:spcBef>
          <a:spcPts val="2400"/>
        </a:spcBef>
        <a:spcAft>
          <a:spcPts val="0"/>
        </a:spcAft>
        <a:buClr>
          <a:srgbClr val="0C68AC"/>
        </a:buClr>
        <a:buSzPts val="3600"/>
        <a:buFont typeface="Arial"/>
        <a:buChar char="•"/>
        <a:tabLst/>
        <a:defRPr sz="3600" b="0" i="0" u="none" strike="noStrike" cap="none" spc="0" baseline="0">
          <a:solidFill>
            <a:srgbClr val="007DBA"/>
          </a:solidFill>
          <a:uFillTx/>
          <a:latin typeface="Arial"/>
          <a:ea typeface="Arial"/>
          <a:cs typeface="Arial"/>
          <a:sym typeface="Arial"/>
        </a:defRPr>
      </a:lvl8pPr>
      <a:lvl9pPr marL="4022502" marR="0" indent="-276891" algn="l" defTabSz="914400" latinLnBrk="0">
        <a:lnSpc>
          <a:spcPct val="85000"/>
        </a:lnSpc>
        <a:spcBef>
          <a:spcPts val="2400"/>
        </a:spcBef>
        <a:spcAft>
          <a:spcPts val="0"/>
        </a:spcAft>
        <a:buClr>
          <a:srgbClr val="0C68AC"/>
        </a:buClr>
        <a:buSzPts val="3600"/>
        <a:buFont typeface="Arial"/>
        <a:buChar char="•"/>
        <a:tabLst/>
        <a:defRPr sz="3600" b="0" i="0" u="none" strike="noStrike" cap="none" spc="0" baseline="0">
          <a:solidFill>
            <a:srgbClr val="007DBA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91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cover7.png" descr="cover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88483"/>
            <a:ext cx="24384001" cy="6016667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Rectangle 1"/>
          <p:cNvSpPr txBox="1"/>
          <p:nvPr/>
        </p:nvSpPr>
        <p:spPr>
          <a:xfrm>
            <a:off x="726179" y="2576526"/>
            <a:ext cx="3783545" cy="835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l" defTabSz="1219021">
              <a:defRPr sz="4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Figure SPM.7 </a:t>
            </a:r>
          </a:p>
        </p:txBody>
      </p:sp>
      <p:sp>
        <p:nvSpPr>
          <p:cNvPr id="49" name="TextBox 9"/>
          <p:cNvSpPr txBox="1"/>
          <p:nvPr/>
        </p:nvSpPr>
        <p:spPr>
          <a:xfrm>
            <a:off x="724441" y="3517900"/>
            <a:ext cx="14793450" cy="29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>
            <a:spAutoFit/>
          </a:bodyPr>
          <a:lstStyle/>
          <a:p>
            <a:pPr algn="l" defTabSz="1219021">
              <a:defRPr sz="9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more we emit,</a:t>
            </a:r>
          </a:p>
          <a:p>
            <a:pPr algn="l" defTabSz="1219021">
              <a:defRPr sz="9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less nature can help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91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1"/>
          <p:cNvSpPr txBox="1"/>
          <p:nvPr/>
        </p:nvSpPr>
        <p:spPr>
          <a:xfrm>
            <a:off x="726179" y="3519024"/>
            <a:ext cx="21611747" cy="5307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>
            <a:spAutoFit/>
          </a:bodyPr>
          <a:lstStyle>
            <a:lvl1pPr algn="l" defTabSz="1219021">
              <a:defRPr sz="8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The proportion of CO₂ emissions taken up by land and ocean carbon sinks is smaller in scenarios with higher cumulative CO₂ emissions</a:t>
            </a:r>
          </a:p>
        </p:txBody>
      </p:sp>
      <p:pic>
        <p:nvPicPr>
          <p:cNvPr id="52" name="7a.png" descr="7a.png"/>
          <p:cNvPicPr>
            <a:picLocks noChangeAspect="1"/>
          </p:cNvPicPr>
          <p:nvPr/>
        </p:nvPicPr>
        <p:blipFill>
          <a:blip r:embed="rId2"/>
          <a:srcRect l="41550" t="60493" r="36969" b="2470"/>
          <a:stretch>
            <a:fillRect/>
          </a:stretch>
        </p:blipFill>
        <p:spPr>
          <a:xfrm>
            <a:off x="18965524" y="8297333"/>
            <a:ext cx="5079618" cy="5079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6"/>
                  <a:pt x="2882" y="3017"/>
                </a:cubicBezTo>
                <a:cubicBezTo>
                  <a:pt x="-961" y="7038"/>
                  <a:pt x="-961" y="13557"/>
                  <a:pt x="2882" y="17578"/>
                </a:cubicBezTo>
                <a:cubicBezTo>
                  <a:pt x="6725" y="21600"/>
                  <a:pt x="12953" y="21600"/>
                  <a:pt x="16796" y="17578"/>
                </a:cubicBezTo>
                <a:cubicBezTo>
                  <a:pt x="20639" y="13557"/>
                  <a:pt x="20639" y="7038"/>
                  <a:pt x="16796" y="3017"/>
                </a:cubicBezTo>
                <a:cubicBezTo>
                  <a:pt x="14875" y="1006"/>
                  <a:pt x="12357" y="0"/>
                  <a:pt x="9839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53" name="Rectangle 1"/>
          <p:cNvSpPr txBox="1"/>
          <p:nvPr/>
        </p:nvSpPr>
        <p:spPr>
          <a:xfrm>
            <a:off x="726179" y="2576526"/>
            <a:ext cx="3783545" cy="835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l" defTabSz="1219021">
              <a:defRPr sz="4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Figure SPM.7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124;p3"/>
          <p:cNvSpPr txBox="1"/>
          <p:nvPr/>
        </p:nvSpPr>
        <p:spPr>
          <a:xfrm>
            <a:off x="540827" y="2311400"/>
            <a:ext cx="6831301" cy="4035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99" tIns="121899" rIns="121899" bIns="121899">
            <a:spAutoFit/>
          </a:bodyPr>
          <a:lstStyle/>
          <a:p>
            <a:pPr algn="l" defTabSz="914400"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proportion of CO</a:t>
            </a:r>
            <a:r>
              <a:rPr baseline="-5999"/>
              <a:t>2</a:t>
            </a:r>
            <a:r>
              <a:t> emissions taken up by land and ocean carbon sinks is smaller in scenarios with higher cumulative CO</a:t>
            </a:r>
            <a:r>
              <a:rPr baseline="-5999"/>
              <a:t>2 </a:t>
            </a:r>
            <a:r>
              <a:t>emissions</a:t>
            </a:r>
          </a:p>
        </p:txBody>
      </p:sp>
      <p:pic>
        <p:nvPicPr>
          <p:cNvPr id="5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4511" y="483990"/>
            <a:ext cx="15805416" cy="12032662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Google Shape;123;p3"/>
          <p:cNvSpPr txBox="1"/>
          <p:nvPr/>
        </p:nvSpPr>
        <p:spPr>
          <a:xfrm>
            <a:off x="540827" y="635000"/>
            <a:ext cx="3783545" cy="762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99" tIns="121899" rIns="121899" bIns="121899">
            <a:spAutoFit/>
          </a:bodyPr>
          <a:lstStyle>
            <a:lvl1pPr algn="l" defTabSz="914400">
              <a:defRPr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Figure SPM.7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" descr="Image"/>
          <p:cNvPicPr>
            <a:picLocks noChangeAspect="1"/>
          </p:cNvPicPr>
          <p:nvPr/>
        </p:nvPicPr>
        <p:blipFill>
          <a:blip r:embed="rId3"/>
          <a:srcRect t="9249" b="29025"/>
          <a:stretch>
            <a:fillRect/>
          </a:stretch>
        </p:blipFill>
        <p:spPr>
          <a:xfrm>
            <a:off x="1856258" y="2713187"/>
            <a:ext cx="18643062" cy="8760592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Illustrative…"/>
          <p:cNvSpPr txBox="1"/>
          <p:nvPr/>
        </p:nvSpPr>
        <p:spPr>
          <a:xfrm>
            <a:off x="20725043" y="10811681"/>
            <a:ext cx="2741477" cy="17659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914400">
              <a:defRPr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Illustrative</a:t>
            </a:r>
          </a:p>
          <a:p>
            <a:pPr algn="l" defTabSz="914400">
              <a:defRPr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greenhouse gas emissions scenarios</a:t>
            </a:r>
          </a:p>
        </p:txBody>
      </p:sp>
      <p:sp>
        <p:nvSpPr>
          <p:cNvPr id="63" name="Cumulative human-caused CO2 emissions (1850-2100)"/>
          <p:cNvSpPr txBox="1"/>
          <p:nvPr/>
        </p:nvSpPr>
        <p:spPr>
          <a:xfrm>
            <a:off x="20510679" y="3695125"/>
            <a:ext cx="3170203" cy="1765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132">
              <a:defRPr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Cumulative human-caused CO</a:t>
            </a:r>
            <a:r>
              <a:rPr baseline="-5999"/>
              <a:t>2</a:t>
            </a:r>
            <a:r>
              <a:t> emissions (1850-2100)</a:t>
            </a:r>
          </a:p>
        </p:txBody>
      </p:sp>
      <p:sp>
        <p:nvSpPr>
          <p:cNvPr id="64" name="Google Shape;123;p3"/>
          <p:cNvSpPr txBox="1"/>
          <p:nvPr/>
        </p:nvSpPr>
        <p:spPr>
          <a:xfrm>
            <a:off x="540827" y="635000"/>
            <a:ext cx="3783545" cy="762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99" tIns="121899" rIns="121899" bIns="121899">
            <a:spAutoFit/>
          </a:bodyPr>
          <a:lstStyle>
            <a:lvl1pPr algn="l" defTabSz="914400">
              <a:defRPr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Figure SPM.7</a:t>
            </a:r>
          </a:p>
        </p:txBody>
      </p:sp>
      <p:sp>
        <p:nvSpPr>
          <p:cNvPr id="65" name="Google Shape;124;p3"/>
          <p:cNvSpPr txBox="1"/>
          <p:nvPr/>
        </p:nvSpPr>
        <p:spPr>
          <a:xfrm>
            <a:off x="4753731" y="558278"/>
            <a:ext cx="16172726" cy="1829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99" tIns="121899" rIns="121899" bIns="121899">
            <a:spAutoFit/>
          </a:bodyPr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With higher CO</a:t>
            </a:r>
            <a:r>
              <a:rPr baseline="-5999"/>
              <a:t>2</a:t>
            </a:r>
            <a:r>
              <a:t> emissions, the amount of CO</a:t>
            </a:r>
            <a:r>
              <a:rPr baseline="-5999"/>
              <a:t>2</a:t>
            </a:r>
            <a:r>
              <a:t> emissions taken up by nature is larger, but more of the emitted CO</a:t>
            </a:r>
            <a:r>
              <a:rPr baseline="-5999"/>
              <a:t>2</a:t>
            </a:r>
            <a:r>
              <a:t> remains in the atmosphere</a:t>
            </a:r>
          </a:p>
        </p:txBody>
      </p:sp>
      <p:grpSp>
        <p:nvGrpSpPr>
          <p:cNvPr id="71" name="Group"/>
          <p:cNvGrpSpPr/>
          <p:nvPr/>
        </p:nvGrpSpPr>
        <p:grpSpPr>
          <a:xfrm>
            <a:off x="4465667" y="11802540"/>
            <a:ext cx="15353788" cy="597510"/>
            <a:chOff x="0" y="0"/>
            <a:chExt cx="15353786" cy="597509"/>
          </a:xfrm>
        </p:grpSpPr>
        <p:sp>
          <p:nvSpPr>
            <p:cNvPr id="66" name="Intermediate"/>
            <p:cNvSpPr txBox="1"/>
            <p:nvPr/>
          </p:nvSpPr>
          <p:spPr>
            <a:xfrm>
              <a:off x="6395788" y="-1"/>
              <a:ext cx="2529790" cy="5975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400">
                  <a:solidFill>
                    <a:srgbClr val="E99940"/>
                  </a:solidFill>
                </a:defRPr>
              </a:lvl1pPr>
            </a:lstStyle>
            <a:p>
              <a:r>
                <a:t>Intermediate</a:t>
              </a:r>
            </a:p>
          </p:txBody>
        </p:sp>
        <p:sp>
          <p:nvSpPr>
            <p:cNvPr id="67" name="High"/>
            <p:cNvSpPr txBox="1"/>
            <p:nvPr/>
          </p:nvSpPr>
          <p:spPr>
            <a:xfrm>
              <a:off x="10567669" y="-1"/>
              <a:ext cx="1009854" cy="5975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400">
                  <a:solidFill>
                    <a:srgbClr val="CA3832"/>
                  </a:solidFill>
                </a:defRPr>
              </a:lvl1pPr>
            </a:lstStyle>
            <a:p>
              <a:r>
                <a:t>High</a:t>
              </a:r>
            </a:p>
          </p:txBody>
        </p:sp>
        <p:sp>
          <p:nvSpPr>
            <p:cNvPr id="68" name="Very high"/>
            <p:cNvSpPr txBox="1"/>
            <p:nvPr/>
          </p:nvSpPr>
          <p:spPr>
            <a:xfrm>
              <a:off x="13463924" y="-1"/>
              <a:ext cx="1889863" cy="5975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400">
                  <a:solidFill>
                    <a:srgbClr val="8C2926"/>
                  </a:solidFill>
                </a:defRPr>
              </a:lvl1pPr>
            </a:lstStyle>
            <a:p>
              <a:r>
                <a:t>Very high</a:t>
              </a:r>
            </a:p>
          </p:txBody>
        </p:sp>
        <p:sp>
          <p:nvSpPr>
            <p:cNvPr id="69" name="Low"/>
            <p:cNvSpPr txBox="1"/>
            <p:nvPr/>
          </p:nvSpPr>
          <p:spPr>
            <a:xfrm>
              <a:off x="3823941" y="-1"/>
              <a:ext cx="929540" cy="5975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400">
                  <a:solidFill>
                    <a:srgbClr val="223761"/>
                  </a:solidFill>
                </a:defRPr>
              </a:lvl1pPr>
            </a:lstStyle>
            <a:p>
              <a:r>
                <a:t>Low</a:t>
              </a:r>
            </a:p>
          </p:txBody>
        </p:sp>
        <p:sp>
          <p:nvSpPr>
            <p:cNvPr id="70" name="Very low"/>
            <p:cNvSpPr txBox="1"/>
            <p:nvPr/>
          </p:nvSpPr>
          <p:spPr>
            <a:xfrm>
              <a:off x="0" y="-1"/>
              <a:ext cx="1737005" cy="5975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400">
                  <a:solidFill>
                    <a:srgbClr val="4BA5CA"/>
                  </a:solidFill>
                </a:defRPr>
              </a:lvl1pPr>
            </a:lstStyle>
            <a:p>
              <a:r>
                <a:t>Very low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1" animBg="1" advAuto="0"/>
      <p:bldP spid="71" grpId="2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123;p3"/>
          <p:cNvSpPr txBox="1"/>
          <p:nvPr/>
        </p:nvSpPr>
        <p:spPr>
          <a:xfrm>
            <a:off x="540827" y="635000"/>
            <a:ext cx="3783545" cy="762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99" tIns="121899" rIns="121899" bIns="121899">
            <a:spAutoFit/>
          </a:bodyPr>
          <a:lstStyle>
            <a:lvl1pPr algn="l" defTabSz="914400">
              <a:defRPr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Figure SPM.7</a:t>
            </a:r>
          </a:p>
        </p:txBody>
      </p:sp>
      <p:sp>
        <p:nvSpPr>
          <p:cNvPr id="76" name="Google Shape;124;p3"/>
          <p:cNvSpPr txBox="1"/>
          <p:nvPr/>
        </p:nvSpPr>
        <p:spPr>
          <a:xfrm>
            <a:off x="4719715" y="609782"/>
            <a:ext cx="16172726" cy="1295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99" tIns="121899" rIns="121899" bIns="121899">
            <a:spAutoFit/>
          </a:bodyPr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proportion of CO</a:t>
            </a:r>
            <a:r>
              <a:rPr baseline="-5999"/>
              <a:t>2</a:t>
            </a:r>
            <a:r>
              <a:t> emissions taken up by nature from the atmosphere is smaller in scenarios with higher CO</a:t>
            </a:r>
            <a:r>
              <a:rPr baseline="-5999"/>
              <a:t>2</a:t>
            </a:r>
            <a:r>
              <a:t> emissions (1850-2100)</a:t>
            </a:r>
          </a:p>
        </p:txBody>
      </p:sp>
      <p:pic>
        <p:nvPicPr>
          <p:cNvPr id="77" name="Image" descr="Image"/>
          <p:cNvPicPr>
            <a:picLocks noChangeAspect="1"/>
          </p:cNvPicPr>
          <p:nvPr/>
        </p:nvPicPr>
        <p:blipFill>
          <a:blip r:embed="rId3"/>
          <a:srcRect l="10806" t="70608" b="5839"/>
          <a:stretch>
            <a:fillRect/>
          </a:stretch>
        </p:blipFill>
        <p:spPr>
          <a:xfrm>
            <a:off x="1217178" y="4219971"/>
            <a:ext cx="21949508" cy="441245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4" name="Group"/>
          <p:cNvGrpSpPr/>
          <p:nvPr/>
        </p:nvGrpSpPr>
        <p:grpSpPr>
          <a:xfrm>
            <a:off x="3192168" y="9515513"/>
            <a:ext cx="19189349" cy="1270001"/>
            <a:chOff x="924636" y="304887"/>
            <a:chExt cx="19189348" cy="1270000"/>
          </a:xfrm>
        </p:grpSpPr>
        <p:sp>
          <p:nvSpPr>
            <p:cNvPr id="78" name="Illustrative greenhouse gas emissions scenarios"/>
            <p:cNvSpPr/>
            <p:nvPr/>
          </p:nvSpPr>
          <p:spPr>
            <a:xfrm>
              <a:off x="5708093" y="1463447"/>
              <a:ext cx="915679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914400">
                <a:defRPr sz="33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Illustrative greenhouse gas emissions scenarios</a:t>
              </a:r>
            </a:p>
          </p:txBody>
        </p:sp>
        <p:sp>
          <p:nvSpPr>
            <p:cNvPr id="79" name="Intermediate"/>
            <p:cNvSpPr/>
            <p:nvPr/>
          </p:nvSpPr>
          <p:spPr>
            <a:xfrm>
              <a:off x="9844152" y="304887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400" b="1">
                  <a:solidFill>
                    <a:srgbClr val="E99940"/>
                  </a:solidFill>
                </a:defRPr>
              </a:lvl1pPr>
            </a:lstStyle>
            <a:p>
              <a:r>
                <a:t>Intermediate</a:t>
              </a:r>
            </a:p>
          </p:txBody>
        </p:sp>
        <p:sp>
          <p:nvSpPr>
            <p:cNvPr id="80" name="High"/>
            <p:cNvSpPr/>
            <p:nvPr/>
          </p:nvSpPr>
          <p:spPr>
            <a:xfrm>
              <a:off x="14171995" y="304887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400" b="1">
                  <a:solidFill>
                    <a:srgbClr val="CA3832"/>
                  </a:solidFill>
                </a:defRPr>
              </a:lvl1pPr>
            </a:lstStyle>
            <a:p>
              <a:r>
                <a:t>High</a:t>
              </a:r>
            </a:p>
          </p:txBody>
        </p:sp>
        <p:sp>
          <p:nvSpPr>
            <p:cNvPr id="81" name="Very high"/>
            <p:cNvSpPr/>
            <p:nvPr/>
          </p:nvSpPr>
          <p:spPr>
            <a:xfrm>
              <a:off x="18843984" y="304887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400" b="1">
                  <a:solidFill>
                    <a:srgbClr val="8C2926"/>
                  </a:solidFill>
                </a:defRPr>
              </a:lvl1pPr>
            </a:lstStyle>
            <a:p>
              <a:r>
                <a:t>Very high</a:t>
              </a:r>
            </a:p>
          </p:txBody>
        </p:sp>
        <p:sp>
          <p:nvSpPr>
            <p:cNvPr id="82" name="Low"/>
            <p:cNvSpPr/>
            <p:nvPr/>
          </p:nvSpPr>
          <p:spPr>
            <a:xfrm>
              <a:off x="5365432" y="304887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400" b="1">
                  <a:solidFill>
                    <a:srgbClr val="223761"/>
                  </a:solidFill>
                </a:defRPr>
              </a:lvl1pPr>
            </a:lstStyle>
            <a:p>
              <a:r>
                <a:t>Low</a:t>
              </a:r>
            </a:p>
          </p:txBody>
        </p:sp>
        <p:sp>
          <p:nvSpPr>
            <p:cNvPr id="83" name="Very low"/>
            <p:cNvSpPr/>
            <p:nvPr/>
          </p:nvSpPr>
          <p:spPr>
            <a:xfrm>
              <a:off x="924636" y="304887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400" b="1">
                  <a:solidFill>
                    <a:srgbClr val="4BA5CA"/>
                  </a:solidFill>
                </a:defRPr>
              </a:lvl1pPr>
            </a:lstStyle>
            <a:p>
              <a:r>
                <a:t>Very low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1" animBg="1" advAuto="0"/>
      <p:bldP spid="84" grpId="2" animBg="1" advAuto="0"/>
    </p:bldLst>
  </p:timing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849</Words>
  <Application>Microsoft Macintosh PowerPoint</Application>
  <PresentationFormat>Custom</PresentationFormat>
  <Paragraphs>51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Helvetica Neue</vt:lpstr>
      <vt:lpstr>Helvetica Neue Medium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Angela Morelli</cp:lastModifiedBy>
  <cp:revision>1</cp:revision>
  <dcterms:modified xsi:type="dcterms:W3CDTF">2022-11-18T17:05:57Z</dcterms:modified>
</cp:coreProperties>
</file>