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0" d="100"/>
          <a:sy n="60" d="100"/>
        </p:scale>
        <p:origin x="80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 name="Shape 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5" name="Shape 4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noRot="1" noChangeAspect="1"/>
          </p:cNvSpPr>
          <p:nvPr>
            <p:ph type="sldImg"/>
          </p:nvPr>
        </p:nvSpPr>
        <p:spPr>
          <a:prstGeom prst="rect">
            <a:avLst/>
          </a:prstGeom>
        </p:spPr>
        <p:txBody>
          <a:bodyPr/>
          <a:lstStyle/>
          <a:p>
            <a:endParaRPr/>
          </a:p>
        </p:txBody>
      </p:sp>
      <p:sp>
        <p:nvSpPr>
          <p:cNvPr id="59" name="Shape 59"/>
          <p:cNvSpPr>
            <a:spLocks noGrp="1"/>
          </p:cNvSpPr>
          <p:nvPr>
            <p:ph type="body" sz="quarter" idx="1"/>
          </p:nvPr>
        </p:nvSpPr>
        <p:spPr>
          <a:prstGeom prst="rect">
            <a:avLst/>
          </a:prstGeom>
        </p:spPr>
        <p:txBody>
          <a:bodyPr/>
          <a:lstStyle/>
          <a:p>
            <a:pPr>
              <a:defRPr sz="2000">
                <a:latin typeface="Arial"/>
                <a:ea typeface="Arial"/>
                <a:cs typeface="Arial"/>
                <a:sym typeface="Arial"/>
              </a:defRPr>
            </a:pPr>
            <a:r>
              <a:t>The intent of this figure is to show that with every increment of global warming, changes get larger in regional mean temperature, precipitation and soil moisture.</a:t>
            </a:r>
          </a:p>
          <a:p>
            <a:pPr>
              <a:defRPr sz="2000">
                <a:latin typeface="Arial"/>
                <a:ea typeface="Arial"/>
                <a:cs typeface="Arial"/>
                <a:sym typeface="Arial"/>
              </a:defRPr>
            </a:pPr>
            <a:endParaRPr/>
          </a:p>
          <a:p>
            <a:pPr defTabSz="457132">
              <a:lnSpc>
                <a:spcPct val="100000"/>
              </a:lnSpc>
              <a:defRPr sz="2000" b="1">
                <a:latin typeface="Arial"/>
                <a:ea typeface="Arial"/>
                <a:cs typeface="Arial"/>
                <a:sym typeface="Arial"/>
              </a:defRPr>
            </a:pPr>
            <a:r>
              <a:t>This figure includes two important messages:</a:t>
            </a:r>
          </a:p>
          <a:p>
            <a:pPr marL="370416" indent="-370416" defTabSz="457132">
              <a:lnSpc>
                <a:spcPct val="100000"/>
              </a:lnSpc>
              <a:buSzPct val="100000"/>
              <a:buAutoNum type="arabicPeriod"/>
              <a:defRPr sz="2000">
                <a:latin typeface="Arial"/>
                <a:ea typeface="Arial"/>
                <a:cs typeface="Arial"/>
                <a:sym typeface="Arial"/>
              </a:defRPr>
            </a:pPr>
            <a:r>
              <a:t>Many changes in the climate system happen in direct relation to increasing global warming.</a:t>
            </a:r>
          </a:p>
          <a:p>
            <a:pPr marL="370416" indent="-370416" defTabSz="457132">
              <a:lnSpc>
                <a:spcPct val="100000"/>
              </a:lnSpc>
              <a:buSzPct val="100000"/>
              <a:buAutoNum type="arabicPeriod"/>
              <a:defRPr sz="2000">
                <a:latin typeface="Arial"/>
                <a:ea typeface="Arial"/>
                <a:cs typeface="Arial"/>
                <a:sym typeface="Arial"/>
              </a:defRPr>
            </a:pPr>
            <a:r>
              <a:t>Increasing global warming leads to increasing regional changes in hot extremes, precipitation and soil moisture.</a:t>
            </a:r>
          </a:p>
          <a:p>
            <a:pPr>
              <a:defRPr sz="2000">
                <a:latin typeface="Arial"/>
                <a:ea typeface="Arial"/>
                <a:cs typeface="Arial"/>
                <a:sym typeface="Arial"/>
              </a:defRPr>
            </a:pPr>
            <a:endParaRPr/>
          </a:p>
          <a:p>
            <a:pPr>
              <a:defRPr sz="2000">
                <a:latin typeface="Arial"/>
                <a:ea typeface="Arial"/>
                <a:cs typeface="Arial"/>
                <a:sym typeface="Arial"/>
              </a:defRPr>
            </a:pPr>
            <a:endParaRPr/>
          </a:p>
          <a:p>
            <a:pPr defTabSz="457132">
              <a:lnSpc>
                <a:spcPct val="100000"/>
              </a:lnSpc>
              <a:defRPr sz="2000">
                <a:latin typeface="Arial"/>
                <a:ea typeface="Arial"/>
                <a:cs typeface="Arial"/>
                <a:sym typeface="Arial"/>
              </a:defRPr>
            </a:pPr>
            <a:r>
              <a:t>-----------------------------------</a:t>
            </a:r>
            <a:r>
              <a:rPr b="1"/>
              <a:t>Caption</a:t>
            </a:r>
            <a:r>
              <a:t>-----------------------</a:t>
            </a:r>
          </a:p>
          <a:p>
            <a:pPr>
              <a:defRPr sz="2000" b="1">
                <a:latin typeface="Arial"/>
                <a:ea typeface="Arial"/>
                <a:cs typeface="Arial"/>
                <a:sym typeface="Arial"/>
              </a:defRPr>
            </a:pPr>
            <a:r>
              <a:t>Figure SPM.5 | Changes in annual mean surface temperature, precipitation, and soil moisture </a:t>
            </a:r>
          </a:p>
          <a:p>
            <a:pPr>
              <a:defRPr sz="2000">
                <a:latin typeface="Arial"/>
                <a:ea typeface="Arial"/>
                <a:cs typeface="Arial"/>
                <a:sym typeface="Arial"/>
              </a:defRPr>
            </a:pPr>
            <a:r>
              <a:rPr b="1"/>
              <a:t>Panel (a)</a:t>
            </a:r>
            <a:r>
              <a:t> Comparison of observed and simulated annual mean surface temperature change. The left map shows the observed changes in annual mean surface temperature in the period 1850–2020 per °C of global warming (°C). The local (i.e., grid point) observed annual mean surface temperature changes are linearly regressed against the global surface temperature in the period 1850–2020. Observed temperature data are from Berkeley Earth, the dataset with the largest coverage and highest horizontal resolution. Linear regression is applied to all years for which data at the corresponding grid point is available. The regression method was used to take into account the complete observational time series and thereby reduce the role of internal variability at the grid point level. White indicates areas where time coverage was 100 years or less and thereby too short to calculate a reliable linear regression. The right map is based on model simulations and shows change in annual multi-model mean simulated temperatures at a global warming level of 1°C (20-year mean global surface temperature change relative to 1850–1900). The triangles at each end of the colour bar indicate out-of-bound values, that is, values above or below the given limits. </a:t>
            </a:r>
          </a:p>
          <a:p>
            <a:pPr>
              <a:defRPr sz="2000">
                <a:latin typeface="Arial"/>
                <a:ea typeface="Arial"/>
                <a:cs typeface="Arial"/>
                <a:sym typeface="Arial"/>
              </a:defRPr>
            </a:pPr>
            <a:r>
              <a:rPr b="1"/>
              <a:t>Panel (b)</a:t>
            </a:r>
            <a:r>
              <a:t> Simulated annual mean temperature change (°C), panel (c) precipitation change (%), and panel (d) total column soil moisture change (standard deviation of interannual variability) at global warming levels of 1.5°C, 2°C and 4°C (20-year mean global surface temperature change relative to 1850–1900). Simulated changes correspond to Coupled Model Intercomparison Project Phase 6 (CMIP6) multi-model mean change (median change for soil moisture) at the corresponding global warming level, that is, the same method as for the right map in panel (a). </a:t>
            </a:r>
          </a:p>
          <a:p>
            <a:pPr>
              <a:defRPr sz="2000">
                <a:latin typeface="Arial"/>
                <a:ea typeface="Arial"/>
                <a:cs typeface="Arial"/>
                <a:sym typeface="Arial"/>
              </a:defRPr>
            </a:pPr>
            <a:r>
              <a:t>In panel (c), high positive percentage changes in dry regions may correspond to small absolute changes. In panel (d), the unit is the standard deviation of interannual variability in soil moisture during 1850–1900. Standard deviation is a widely used metric in characterizing drought severity. A projected reduction in mean soil moisture by one standard deviation corresponds to soil moisture conditions typical of droughts that occurred about once every six years during 1850–1900. In panel (d), large changes in dry regions with little interannual variability in the baseline conditions can correspond to small absolute change. The triangles at each end of the colour bars indicate out-of-bound values, that is, values above or below the given limits. Results from all models reaching the corresponding warming level in any of the five illustrative scenarios (SSP1-1.9, SSP1-2.6, SSP2-4.5, SSP3-7.0 and SSP5-8.5) are averaged. Maps of annual mean temperature and precipitation changes at a global warming level of 3°C are available in Figure 4.31 and Figure 4.32 in Section 4.6. Corresponding maps of panels (b), (c) and (d), including hatching to indicate the level of model agreement at grid-cell level, are found in Figures 4.31, 4.32 and 11.19, respectively; as highlighted in Cross-Chapter Box Atlas.1, grid-cell level hatching is not informative for larger spatial scales (e.g., over AR6 reference regions) where the aggregated signals are less affected by small-scale variability, leading to an increase in robustness. </a:t>
            </a:r>
          </a:p>
          <a:p>
            <a:pPr>
              <a:defRPr sz="2000">
                <a:latin typeface="Arial"/>
                <a:ea typeface="Arial"/>
                <a:cs typeface="Arial"/>
                <a:sym typeface="Arial"/>
              </a:defRPr>
            </a:pPr>
            <a:r>
              <a:t>{Figure 1.14, 4.6.1, Cross-Chapter Box 11.1, Cross-Chapter Box Atlas.1, TS.1.3.2, Figures TS.3 and TS.5}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prstGeom prst="rect">
            <a:avLst/>
          </a:prstGeom>
        </p:spPr>
        <p:txBody>
          <a:bodyPr/>
          <a:lstStyle/>
          <a:p>
            <a:endParaRPr/>
          </a:p>
        </p:txBody>
      </p:sp>
      <p:sp>
        <p:nvSpPr>
          <p:cNvPr id="66" name="Shape 66"/>
          <p:cNvSpPr>
            <a:spLocks noGrp="1"/>
          </p:cNvSpPr>
          <p:nvPr>
            <p:ph type="body" sz="quarter" idx="1"/>
          </p:nvPr>
        </p:nvSpPr>
        <p:spPr>
          <a:prstGeom prst="rect">
            <a:avLst/>
          </a:prstGeom>
        </p:spPr>
        <p:txBody>
          <a:bodyPr/>
          <a:lstStyle/>
          <a:p>
            <a:pPr defTabSz="457132">
              <a:lnSpc>
                <a:spcPct val="100000"/>
              </a:lnSpc>
              <a:defRPr sz="2000">
                <a:latin typeface="Arial"/>
                <a:ea typeface="Arial"/>
                <a:cs typeface="Arial"/>
                <a:sym typeface="Arial"/>
              </a:defRPr>
            </a:pPr>
            <a:r>
              <a:t>The maps in Figure SPM.5 panel (a) show a comparison of observed and model simulated annual mean surface temperature change.</a:t>
            </a:r>
          </a:p>
          <a:p>
            <a:pPr marL="279400" indent="-279400" defTabSz="457132">
              <a:lnSpc>
                <a:spcPct val="100000"/>
              </a:lnSpc>
              <a:buSzPct val="123000"/>
              <a:buChar char="•"/>
              <a:defRPr sz="2000">
                <a:latin typeface="Arial"/>
                <a:ea typeface="Arial"/>
                <a:cs typeface="Arial"/>
                <a:sym typeface="Arial"/>
              </a:defRPr>
            </a:pPr>
            <a:r>
              <a:t>Left: observed changes in annual mean surface temperature in the period 1850–2020 </a:t>
            </a:r>
            <a:r>
              <a:rPr b="1"/>
              <a:t>of</a:t>
            </a:r>
            <a:r>
              <a:t> 1°C global warming</a:t>
            </a:r>
          </a:p>
          <a:p>
            <a:pPr marL="279400" indent="-279400" defTabSz="457132">
              <a:lnSpc>
                <a:spcPct val="100000"/>
              </a:lnSpc>
              <a:buSzPct val="123000"/>
              <a:buChar char="•"/>
              <a:defRPr sz="2000">
                <a:latin typeface="Arial"/>
                <a:ea typeface="Arial"/>
                <a:cs typeface="Arial"/>
                <a:sym typeface="Arial"/>
              </a:defRPr>
            </a:pPr>
            <a:r>
              <a:t>Right: changes simulated with climate models at 1°C global warming compared to the period 1850-1900</a:t>
            </a:r>
          </a:p>
          <a:p>
            <a:pPr defTabSz="457132">
              <a:lnSpc>
                <a:spcPct val="100000"/>
              </a:lnSpc>
              <a:defRPr sz="2000">
                <a:latin typeface="Arial"/>
                <a:ea typeface="Arial"/>
                <a:cs typeface="Arial"/>
                <a:sym typeface="Arial"/>
              </a:defRPr>
            </a:pPr>
            <a:endParaRPr/>
          </a:p>
          <a:p>
            <a:pPr defTabSz="457132">
              <a:lnSpc>
                <a:spcPct val="100000"/>
              </a:lnSpc>
              <a:defRPr sz="2000">
                <a:latin typeface="Arial"/>
                <a:ea typeface="Arial"/>
                <a:cs typeface="Arial"/>
                <a:sym typeface="Arial"/>
              </a:defRPr>
            </a:pPr>
            <a:r>
              <a:t>Key messages:</a:t>
            </a:r>
          </a:p>
          <a:p>
            <a:pPr marL="279400" indent="-279400" defTabSz="457132">
              <a:lnSpc>
                <a:spcPct val="100000"/>
              </a:lnSpc>
              <a:buSzPct val="123000"/>
              <a:buChar char="•"/>
              <a:defRPr sz="2000">
                <a:latin typeface="Arial"/>
                <a:ea typeface="Arial"/>
                <a:cs typeface="Arial"/>
                <a:sym typeface="Arial"/>
              </a:defRPr>
            </a:pPr>
            <a:r>
              <a:t>With every additional increment of global warming, the pattern of observed temperature trends intensifies in every region.</a:t>
            </a:r>
          </a:p>
          <a:p>
            <a:pPr marL="279400" indent="-279400" defTabSz="457132">
              <a:lnSpc>
                <a:spcPct val="100000"/>
              </a:lnSpc>
              <a:buSzPct val="123000"/>
              <a:buChar char="•"/>
              <a:defRPr sz="2000">
                <a:latin typeface="Arial"/>
                <a:ea typeface="Arial"/>
                <a:cs typeface="Arial"/>
                <a:sym typeface="Arial"/>
              </a:defRPr>
            </a:pPr>
            <a:r>
              <a:t>Warming is larger over land and in the Arctic than the global average.</a:t>
            </a:r>
          </a:p>
          <a:p>
            <a:pPr marL="279400" indent="-279400" defTabSz="457132">
              <a:lnSpc>
                <a:spcPct val="100000"/>
              </a:lnSpc>
              <a:buSzPct val="123000"/>
              <a:buChar char="•"/>
              <a:defRPr sz="2000">
                <a:latin typeface="Arial"/>
                <a:ea typeface="Arial"/>
                <a:cs typeface="Arial"/>
                <a:sym typeface="Arial"/>
              </a:defRPr>
            </a:pPr>
            <a:r>
              <a:t>Climate model simulations are able to reproduce the observed patterns of temperature changes across most regions.</a:t>
            </a:r>
          </a:p>
          <a:p>
            <a:pPr defTabSz="457132">
              <a:lnSpc>
                <a:spcPct val="100000"/>
              </a:lnSpc>
              <a:defRPr sz="2000">
                <a:latin typeface="Arial"/>
                <a:ea typeface="Arial"/>
                <a:cs typeface="Arial"/>
                <a:sym typeface="Arial"/>
              </a:defRPr>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noRot="1" noChangeAspect="1"/>
          </p:cNvSpPr>
          <p:nvPr>
            <p:ph type="sldImg"/>
          </p:nvPr>
        </p:nvSpPr>
        <p:spPr>
          <a:prstGeom prst="rect">
            <a:avLst/>
          </a:prstGeom>
        </p:spPr>
        <p:txBody>
          <a:bodyPr/>
          <a:lstStyle/>
          <a:p>
            <a:endParaRPr/>
          </a:p>
        </p:txBody>
      </p:sp>
      <p:sp>
        <p:nvSpPr>
          <p:cNvPr id="73" name="Shape 73"/>
          <p:cNvSpPr>
            <a:spLocks noGrp="1"/>
          </p:cNvSpPr>
          <p:nvPr>
            <p:ph type="body" sz="quarter" idx="1"/>
          </p:nvPr>
        </p:nvSpPr>
        <p:spPr>
          <a:prstGeom prst="rect">
            <a:avLst/>
          </a:prstGeom>
        </p:spPr>
        <p:txBody>
          <a:bodyPr/>
          <a:lstStyle/>
          <a:p>
            <a:pPr defTabSz="457132">
              <a:lnSpc>
                <a:spcPct val="100000"/>
              </a:lnSpc>
              <a:defRPr sz="2000">
                <a:latin typeface="Arial"/>
                <a:ea typeface="Arial"/>
                <a:cs typeface="Arial"/>
                <a:sym typeface="Arial"/>
              </a:defRPr>
            </a:pPr>
            <a:r>
              <a:t>Key messages:</a:t>
            </a:r>
          </a:p>
          <a:p>
            <a:pPr marL="279400" indent="-279400" defTabSz="457132">
              <a:lnSpc>
                <a:spcPct val="100000"/>
              </a:lnSpc>
              <a:buSzPct val="123000"/>
              <a:buChar char="•"/>
              <a:defRPr sz="2000">
                <a:latin typeface="Arial"/>
                <a:ea typeface="Arial"/>
                <a:cs typeface="Arial"/>
                <a:sym typeface="Arial"/>
              </a:defRPr>
            </a:pPr>
            <a:r>
              <a:t>With increasing global warming (1.5°C, 2°C and 4°C), land warms more than oceans, and the polar regions warm more than the tropics. </a:t>
            </a:r>
          </a:p>
          <a:p>
            <a:pPr marL="279400" indent="-279400" defTabSz="457132">
              <a:lnSpc>
                <a:spcPct val="100000"/>
              </a:lnSpc>
              <a:buSzPct val="123000"/>
              <a:buChar char="•"/>
              <a:defRPr sz="2000">
                <a:latin typeface="Arial"/>
                <a:ea typeface="Arial"/>
                <a:cs typeface="Arial"/>
                <a:sym typeface="Arial"/>
              </a:defRPr>
            </a:pPr>
            <a:r>
              <a:t>Changes will continue to be amplified over land and the polar regions compared to the global average.</a:t>
            </a:r>
          </a:p>
          <a:p>
            <a:pPr marL="279400" indent="-279400" defTabSz="457132">
              <a:lnSpc>
                <a:spcPct val="100000"/>
              </a:lnSpc>
              <a:buSzPct val="123000"/>
              <a:buChar char="•"/>
              <a:defRPr sz="2000">
                <a:latin typeface="Arial"/>
                <a:ea typeface="Arial"/>
                <a:cs typeface="Arial"/>
                <a:sym typeface="Arial"/>
              </a:defRPr>
            </a:pPr>
            <a:r>
              <a:t>The Arctic will continue to warm at over two times the rate of the global surface temperature.</a:t>
            </a:r>
          </a:p>
          <a:p>
            <a:pPr marL="279400" indent="-279400" defTabSz="457132">
              <a:lnSpc>
                <a:spcPct val="100000"/>
              </a:lnSpc>
              <a:buSzPct val="123000"/>
              <a:buChar char="•"/>
              <a:defRPr sz="2000">
                <a:latin typeface="Arial"/>
                <a:ea typeface="Arial"/>
                <a:cs typeface="Arial"/>
                <a:sym typeface="Arial"/>
              </a:defRPr>
            </a:pPr>
            <a:r>
              <a:t>At 2°C of global warming, most of the Arctic reaches changes in temperature of 4°C or more compared to the temperatures in the late 19th century. </a:t>
            </a:r>
          </a:p>
          <a:p>
            <a:pPr defTabSz="457132">
              <a:lnSpc>
                <a:spcPct val="100000"/>
              </a:lnSpc>
              <a:defRPr sz="2000">
                <a:latin typeface="Arial"/>
                <a:ea typeface="Arial"/>
                <a:cs typeface="Arial"/>
                <a:sym typeface="Arial"/>
              </a:defRPr>
            </a:pPr>
            <a:endParaRPr/>
          </a:p>
          <a:p>
            <a:pPr defTabSz="457132">
              <a:lnSpc>
                <a:spcPct val="100000"/>
              </a:lnSpc>
              <a:defRPr sz="2000">
                <a:latin typeface="Arial"/>
                <a:ea typeface="Arial"/>
                <a:cs typeface="Arial"/>
                <a:sym typeface="Arial"/>
              </a:defRPr>
            </a:pPr>
            <a:endParaRPr/>
          </a:p>
          <a:p>
            <a:pPr defTabSz="457132">
              <a:lnSpc>
                <a:spcPct val="100000"/>
              </a:lnSpc>
              <a:defRPr sz="2000">
                <a:latin typeface="Arial"/>
                <a:ea typeface="Arial"/>
                <a:cs typeface="Arial"/>
                <a:sym typeface="Arial"/>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prstGeom prst="rect">
            <a:avLst/>
          </a:prstGeom>
        </p:spPr>
        <p:txBody>
          <a:bodyPr/>
          <a:lstStyle/>
          <a:p>
            <a:endParaRPr/>
          </a:p>
        </p:txBody>
      </p:sp>
      <p:sp>
        <p:nvSpPr>
          <p:cNvPr id="80" name="Shape 80"/>
          <p:cNvSpPr>
            <a:spLocks noGrp="1"/>
          </p:cNvSpPr>
          <p:nvPr>
            <p:ph type="body" sz="quarter" idx="1"/>
          </p:nvPr>
        </p:nvSpPr>
        <p:spPr>
          <a:prstGeom prst="rect">
            <a:avLst/>
          </a:prstGeom>
        </p:spPr>
        <p:txBody>
          <a:bodyPr/>
          <a:lstStyle/>
          <a:p>
            <a:pPr defTabSz="457132">
              <a:lnSpc>
                <a:spcPct val="100000"/>
              </a:lnSpc>
              <a:defRPr sz="2000">
                <a:latin typeface="Arial"/>
                <a:ea typeface="Arial"/>
                <a:cs typeface="Arial"/>
                <a:sym typeface="Arial"/>
              </a:defRPr>
            </a:pPr>
            <a:r>
              <a:t>Key messages:</a:t>
            </a:r>
          </a:p>
          <a:p>
            <a:pPr marL="279400" indent="-279400" defTabSz="457132">
              <a:lnSpc>
                <a:spcPct val="100000"/>
              </a:lnSpc>
              <a:buSzPct val="123000"/>
              <a:buChar char="•"/>
              <a:defRPr sz="2000">
                <a:latin typeface="Arial"/>
                <a:ea typeface="Arial"/>
                <a:cs typeface="Arial"/>
                <a:sym typeface="Arial"/>
              </a:defRPr>
            </a:pPr>
            <a:r>
              <a:t>With increasing global warming, precipitation is projected to increase over high latitudes, the equatorial Pacific, and parts of the monsoon regions but to decrease over parts of the subtropics. </a:t>
            </a:r>
          </a:p>
          <a:p>
            <a:pPr marL="279400" indent="-279400" defTabSz="457132">
              <a:lnSpc>
                <a:spcPct val="100000"/>
              </a:lnSpc>
              <a:buSzPct val="123000"/>
              <a:buChar char="•"/>
              <a:defRPr sz="2000">
                <a:latin typeface="Arial"/>
                <a:ea typeface="Arial"/>
                <a:cs typeface="Arial"/>
                <a:sym typeface="Arial"/>
              </a:defRPr>
            </a:pPr>
            <a:r>
              <a:t>Increasing global warming is projected to further intensify the global water cycle, including its year-to-year variability, global monsoon precipitation and the severity of wet and dry events.</a:t>
            </a:r>
          </a:p>
          <a:p>
            <a:pPr defTabSz="457132">
              <a:lnSpc>
                <a:spcPct val="100000"/>
              </a:lnSpc>
              <a:defRPr sz="2000">
                <a:latin typeface="Arial"/>
                <a:ea typeface="Arial"/>
                <a:cs typeface="Arial"/>
                <a:sym typeface="Arial"/>
              </a:defRPr>
            </a:pPr>
            <a:endParaRPr/>
          </a:p>
          <a:p>
            <a:pPr defTabSz="457132">
              <a:lnSpc>
                <a:spcPct val="100000"/>
              </a:lnSpc>
              <a:defRPr sz="2000">
                <a:latin typeface="Arial"/>
                <a:ea typeface="Arial"/>
                <a:cs typeface="Arial"/>
                <a:sym typeface="Arial"/>
              </a:defRPr>
            </a:pPr>
            <a:endParaRPr/>
          </a:p>
          <a:p>
            <a:pPr defTabSz="457132">
              <a:lnSpc>
                <a:spcPct val="100000"/>
              </a:lnSpc>
              <a:defRPr sz="2000">
                <a:latin typeface="Arial"/>
                <a:ea typeface="Arial"/>
                <a:cs typeface="Arial"/>
                <a:sym typeface="Arial"/>
              </a:defRPr>
            </a:pPr>
            <a:endParaRPr/>
          </a:p>
          <a:p>
            <a:pPr marL="279400" indent="-279400" defTabSz="457132">
              <a:lnSpc>
                <a:spcPct val="100000"/>
              </a:lnSpc>
              <a:buSzPct val="123000"/>
              <a:buChar char="•"/>
              <a:defRPr sz="2000">
                <a:latin typeface="Arial"/>
                <a:ea typeface="Arial"/>
                <a:cs typeface="Arial"/>
                <a:sym typeface="Arial"/>
              </a:defRPr>
            </a:pPr>
            <a:endParaRPr/>
          </a:p>
          <a:p>
            <a:pPr defTabSz="457132">
              <a:lnSpc>
                <a:spcPct val="100000"/>
              </a:lnSpc>
              <a:defRPr sz="2000" b="1">
                <a:latin typeface="Arial"/>
                <a:ea typeface="Arial"/>
                <a:cs typeface="Arial"/>
                <a:sym typeface="Arial"/>
              </a:defRPr>
            </a:pPr>
            <a:endParaRPr/>
          </a:p>
          <a:p>
            <a:pPr defTabSz="457132">
              <a:lnSpc>
                <a:spcPct val="100000"/>
              </a:lnSpc>
              <a:defRPr sz="2000">
                <a:latin typeface="Arial"/>
                <a:ea typeface="Arial"/>
                <a:cs typeface="Arial"/>
                <a:sym typeface="Arial"/>
              </a:defRPr>
            </a:pPr>
            <a:endParaRPr/>
          </a:p>
          <a:p>
            <a:pPr defTabSz="457132">
              <a:lnSpc>
                <a:spcPct val="100000"/>
              </a:lnSpc>
              <a:defRPr sz="2000">
                <a:latin typeface="Arial"/>
                <a:ea typeface="Arial"/>
                <a:cs typeface="Arial"/>
                <a:sym typeface="Arial"/>
              </a:defRP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prstGeom prst="rect">
            <a:avLst/>
          </a:prstGeom>
        </p:spPr>
        <p:txBody>
          <a:bodyPr/>
          <a:lstStyle/>
          <a:p>
            <a:endParaRPr/>
          </a:p>
        </p:txBody>
      </p:sp>
      <p:sp>
        <p:nvSpPr>
          <p:cNvPr id="87" name="Shape 87"/>
          <p:cNvSpPr>
            <a:spLocks noGrp="1"/>
          </p:cNvSpPr>
          <p:nvPr>
            <p:ph type="body" sz="quarter" idx="1"/>
          </p:nvPr>
        </p:nvSpPr>
        <p:spPr>
          <a:prstGeom prst="rect">
            <a:avLst/>
          </a:prstGeom>
        </p:spPr>
        <p:txBody>
          <a:bodyPr/>
          <a:lstStyle/>
          <a:p>
            <a:pPr defTabSz="457132">
              <a:lnSpc>
                <a:spcPct val="100000"/>
              </a:lnSpc>
              <a:defRPr sz="2000">
                <a:latin typeface="Arial"/>
                <a:ea typeface="Arial"/>
                <a:cs typeface="Arial"/>
                <a:sym typeface="Arial"/>
              </a:defRPr>
            </a:pPr>
            <a:r>
              <a:t>Key messages:</a:t>
            </a:r>
          </a:p>
          <a:p>
            <a:pPr marL="279400" indent="-279400" defTabSz="457132">
              <a:lnSpc>
                <a:spcPct val="100000"/>
              </a:lnSpc>
              <a:buSzPct val="123000"/>
              <a:buChar char="•"/>
              <a:defRPr sz="2000">
                <a:latin typeface="Arial"/>
                <a:ea typeface="Arial"/>
                <a:cs typeface="Arial"/>
                <a:sym typeface="Arial"/>
              </a:defRPr>
            </a:pPr>
            <a:r>
              <a:t>Soil moisture is important for agriculture and ecosystems. </a:t>
            </a:r>
          </a:p>
          <a:p>
            <a:pPr marL="279400" indent="-279400" defTabSz="457132">
              <a:lnSpc>
                <a:spcPct val="100000"/>
              </a:lnSpc>
              <a:buSzPct val="123000"/>
              <a:buChar char="•"/>
              <a:defRPr sz="2000">
                <a:latin typeface="Arial"/>
                <a:ea typeface="Arial"/>
                <a:cs typeface="Arial"/>
                <a:sym typeface="Arial"/>
              </a:defRPr>
            </a:pPr>
            <a:r>
              <a:t>Changes in soil moisture with increasing global warming follow changes in precipitation, but there are differences in some regions due to changes in evaporation from soils and in transpiration from plants.</a:t>
            </a:r>
          </a:p>
          <a:p>
            <a:pPr marL="279400" indent="-279400" defTabSz="457132">
              <a:lnSpc>
                <a:spcPct val="100000"/>
              </a:lnSpc>
              <a:buSzPct val="123000"/>
              <a:buChar char="•"/>
              <a:defRPr sz="2000">
                <a:latin typeface="Arial"/>
                <a:ea typeface="Arial"/>
                <a:cs typeface="Arial"/>
                <a:sym typeface="Arial"/>
              </a:defRPr>
            </a:pPr>
            <a:r>
              <a:t>With increasing global warming, the water in soil will evaporate faster. </a:t>
            </a:r>
          </a:p>
          <a:p>
            <a:pPr defTabSz="457132">
              <a:lnSpc>
                <a:spcPct val="100000"/>
              </a:lnSpc>
              <a:defRPr sz="2000" b="1">
                <a:latin typeface="Arial"/>
                <a:ea typeface="Arial"/>
                <a:cs typeface="Arial"/>
                <a:sym typeface="Arial"/>
              </a:defRPr>
            </a:pPr>
            <a:endParaRPr/>
          </a:p>
          <a:p>
            <a:pPr defTabSz="457132">
              <a:lnSpc>
                <a:spcPct val="100000"/>
              </a:lnSpc>
              <a:defRPr sz="2000" b="1">
                <a:latin typeface="Arial"/>
                <a:ea typeface="Arial"/>
                <a:cs typeface="Arial"/>
                <a:sym typeface="Arial"/>
              </a:defRPr>
            </a:pPr>
            <a:endParaRPr/>
          </a:p>
          <a:p>
            <a:pPr defTabSz="457132">
              <a:lnSpc>
                <a:spcPct val="100000"/>
              </a:lnSpc>
              <a:defRPr sz="2000" b="1">
                <a:latin typeface="Arial"/>
                <a:ea typeface="Arial"/>
                <a:cs typeface="Arial"/>
                <a:sym typeface="Arial"/>
              </a:defRPr>
            </a:pPr>
            <a:endParaRPr/>
          </a:p>
          <a:p>
            <a:pPr defTabSz="457132">
              <a:lnSpc>
                <a:spcPct val="100000"/>
              </a:lnSpc>
              <a:defRPr sz="2000">
                <a:latin typeface="Arial"/>
                <a:ea typeface="Arial"/>
                <a:cs typeface="Arial"/>
                <a:sym typeface="Arial"/>
              </a:defRPr>
            </a:pPr>
            <a:endParaRPr/>
          </a:p>
          <a:p>
            <a:pPr defTabSz="457132">
              <a:lnSpc>
                <a:spcPct val="100000"/>
              </a:lnSpc>
              <a:defRPr sz="2000">
                <a:latin typeface="Arial"/>
                <a:ea typeface="Arial"/>
                <a:cs typeface="Arial"/>
                <a:sym typeface="Arial"/>
              </a:defRPr>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ontent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ntent Slide Blank">
    <p:spTree>
      <p:nvGrpSpPr>
        <p:cNvPr id="1" name=""/>
        <p:cNvGrpSpPr/>
        <p:nvPr/>
      </p:nvGrpSpPr>
      <p:grpSpPr>
        <a:xfrm>
          <a:off x="0" y="0"/>
          <a:ext cx="0" cy="0"/>
          <a:chOff x="0" y="0"/>
          <a:chExt cx="0" cy="0"/>
        </a:xfrm>
      </p:grpSpPr>
      <p:sp>
        <p:nvSpPr>
          <p:cNvPr id="23" name="Google Shape;19;p8"/>
          <p:cNvSpPr/>
          <p:nvPr/>
        </p:nvSpPr>
        <p:spPr>
          <a:xfrm>
            <a:off x="-2" y="12725915"/>
            <a:ext cx="24384004" cy="1001572"/>
          </a:xfrm>
          <a:prstGeom prst="rect">
            <a:avLst/>
          </a:prstGeom>
          <a:solidFill>
            <a:srgbClr val="5492CD"/>
          </a:solidFill>
          <a:ln w="12700">
            <a:miter lim="400000"/>
          </a:ln>
        </p:spPr>
        <p:txBody>
          <a:bodyPr lIns="0" tIns="0" rIns="0" bIns="0" anchor="ctr"/>
          <a:lstStyle/>
          <a:p>
            <a:pPr defTabSz="914400">
              <a:defRPr sz="4800">
                <a:solidFill>
                  <a:srgbClr val="FFFFFF"/>
                </a:solidFill>
                <a:latin typeface="Arial"/>
                <a:ea typeface="Arial"/>
                <a:cs typeface="Arial"/>
                <a:sym typeface="Arial"/>
              </a:defRPr>
            </a:pPr>
            <a:endParaRPr/>
          </a:p>
        </p:txBody>
      </p:sp>
      <p:sp>
        <p:nvSpPr>
          <p:cNvPr id="24" name="Google Shape;21;p8"/>
          <p:cNvSpPr txBox="1"/>
          <p:nvPr/>
        </p:nvSpPr>
        <p:spPr>
          <a:xfrm>
            <a:off x="240050" y="12963997"/>
            <a:ext cx="10035839" cy="527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p>
            <a:pPr algn="l" defTabSz="914400">
              <a:lnSpc>
                <a:spcPct val="94444"/>
              </a:lnSpc>
              <a:defRPr sz="2000" b="1">
                <a:solidFill>
                  <a:srgbClr val="FFFFFF"/>
                </a:solidFill>
                <a:latin typeface="Arial"/>
                <a:ea typeface="Arial"/>
                <a:cs typeface="Arial"/>
                <a:sym typeface="Arial"/>
              </a:defRPr>
            </a:pPr>
            <a:r>
              <a:t>SIXTH ASSESSMENT REPORT  </a:t>
            </a:r>
            <a:r>
              <a:rPr b="0"/>
              <a:t>Working Group I – The Physical Science Basis</a:t>
            </a:r>
          </a:p>
        </p:txBody>
      </p:sp>
      <p:pic>
        <p:nvPicPr>
          <p:cNvPr id="25" name="Image" descr="Image"/>
          <p:cNvPicPr>
            <a:picLocks noChangeAspect="1"/>
          </p:cNvPicPr>
          <p:nvPr/>
        </p:nvPicPr>
        <p:blipFill>
          <a:blip r:embed="rId2"/>
          <a:stretch>
            <a:fillRect/>
          </a:stretch>
        </p:blipFill>
        <p:spPr>
          <a:xfrm>
            <a:off x="22422484" y="12891989"/>
            <a:ext cx="1720397" cy="697008"/>
          </a:xfrm>
          <a:prstGeom prst="rect">
            <a:avLst/>
          </a:prstGeom>
          <a:ln w="12700">
            <a:miter lim="400000"/>
          </a:ln>
        </p:spPr>
      </p:pic>
      <p:sp>
        <p:nvSpPr>
          <p:cNvPr id="26" name="© IPCC 2022"/>
          <p:cNvSpPr txBox="1"/>
          <p:nvPr/>
        </p:nvSpPr>
        <p:spPr>
          <a:xfrm>
            <a:off x="11272242" y="13023020"/>
            <a:ext cx="1839516" cy="434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300">
                <a:solidFill>
                  <a:srgbClr val="FFFFFF"/>
                </a:solidFill>
                <a:latin typeface="Arial"/>
                <a:ea typeface="Arial"/>
                <a:cs typeface="Arial"/>
                <a:sym typeface="Arial"/>
              </a:defRPr>
            </a:lvl1pPr>
          </a:lstStyle>
          <a:p>
            <a:r>
              <a:t>© IPCC 2022</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ver">
    <p:bg>
      <p:bgPr>
        <a:solidFill>
          <a:srgbClr val="5492CD"/>
        </a:solidFill>
        <a:effectLst/>
      </p:bgPr>
    </p:bg>
    <p:spTree>
      <p:nvGrpSpPr>
        <p:cNvPr id="1" name=""/>
        <p:cNvGrpSpPr/>
        <p:nvPr/>
      </p:nvGrpSpPr>
      <p:grpSpPr>
        <a:xfrm>
          <a:off x="0" y="0"/>
          <a:ext cx="0" cy="0"/>
          <a:chOff x="0" y="0"/>
          <a:chExt cx="0" cy="0"/>
        </a:xfrm>
      </p:grpSpPr>
      <p:pic>
        <p:nvPicPr>
          <p:cNvPr id="34" name="Picture 4" descr="Picture 4"/>
          <p:cNvPicPr>
            <a:picLocks noChangeAspect="1"/>
          </p:cNvPicPr>
          <p:nvPr/>
        </p:nvPicPr>
        <p:blipFill>
          <a:blip r:embed="rId2"/>
          <a:stretch>
            <a:fillRect/>
          </a:stretch>
        </p:blipFill>
        <p:spPr>
          <a:xfrm>
            <a:off x="14091860" y="128298"/>
            <a:ext cx="6797820" cy="1227158"/>
          </a:xfrm>
          <a:prstGeom prst="rect">
            <a:avLst/>
          </a:prstGeom>
          <a:ln w="12700">
            <a:miter lim="400000"/>
          </a:ln>
        </p:spPr>
      </p:pic>
      <p:sp>
        <p:nvSpPr>
          <p:cNvPr id="35" name="Text Placeholder 6"/>
          <p:cNvSpPr txBox="1"/>
          <p:nvPr/>
        </p:nvSpPr>
        <p:spPr>
          <a:xfrm>
            <a:off x="723900" y="387893"/>
            <a:ext cx="8315315" cy="1038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spAutoFit/>
          </a:bodyPr>
          <a:lstStyle/>
          <a:p>
            <a:pPr algn="l" defTabSz="685677">
              <a:lnSpc>
                <a:spcPts val="1800"/>
              </a:lnSpc>
              <a:spcBef>
                <a:spcPts val="2400"/>
              </a:spcBef>
              <a:defRPr sz="2900" b="1">
                <a:solidFill>
                  <a:srgbClr val="FFFFFF"/>
                </a:solidFill>
                <a:latin typeface="Arial"/>
                <a:ea typeface="Arial"/>
                <a:cs typeface="Arial"/>
                <a:sym typeface="Arial"/>
              </a:defRPr>
            </a:pPr>
            <a:r>
              <a:t>SIXTH ASSESSMENT REPORT </a:t>
            </a:r>
          </a:p>
          <a:p>
            <a:pPr algn="l" defTabSz="685677">
              <a:lnSpc>
                <a:spcPts val="1800"/>
              </a:lnSpc>
              <a:spcBef>
                <a:spcPts val="2400"/>
              </a:spcBef>
              <a:defRPr sz="2900">
                <a:solidFill>
                  <a:srgbClr val="FFFFFF"/>
                </a:solidFill>
                <a:latin typeface="Arial"/>
                <a:ea typeface="Arial"/>
                <a:cs typeface="Arial"/>
                <a:sym typeface="Arial"/>
              </a:defRPr>
            </a:pPr>
            <a:r>
              <a:t>Working Group I – The Physical Science Basis</a:t>
            </a:r>
          </a:p>
        </p:txBody>
      </p:sp>
      <p:pic>
        <p:nvPicPr>
          <p:cNvPr id="36" name="header.png" descr="header.png"/>
          <p:cNvPicPr>
            <a:picLocks noChangeAspect="1"/>
          </p:cNvPicPr>
          <p:nvPr/>
        </p:nvPicPr>
        <p:blipFill>
          <a:blip r:embed="rId3"/>
          <a:srcRect r="25617"/>
          <a:stretch>
            <a:fillRect/>
          </a:stretch>
        </p:blipFill>
        <p:spPr>
          <a:xfrm>
            <a:off x="21005665" y="-1073"/>
            <a:ext cx="3402693" cy="1485901"/>
          </a:xfrm>
          <a:prstGeom prst="rect">
            <a:avLst/>
          </a:prstGeom>
          <a:ln w="12700">
            <a:miter lim="400000"/>
          </a:ln>
        </p:spPr>
      </p:pic>
      <p:sp>
        <p:nvSpPr>
          <p:cNvPr id="37" name="© IPCC 2022"/>
          <p:cNvSpPr txBox="1"/>
          <p:nvPr/>
        </p:nvSpPr>
        <p:spPr>
          <a:xfrm>
            <a:off x="11272242" y="872255"/>
            <a:ext cx="1839516" cy="434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300">
                <a:solidFill>
                  <a:srgbClr val="FFFFFF"/>
                </a:solidFill>
                <a:latin typeface="Arial"/>
                <a:ea typeface="Arial"/>
                <a:cs typeface="Arial"/>
                <a:sym typeface="Arial"/>
              </a:defRPr>
            </a:lvl1pPr>
          </a:lstStyle>
          <a:p>
            <a:r>
              <a:t>© IPCC 2022</a:t>
            </a:r>
          </a:p>
        </p:txBody>
      </p:sp>
      <p:sp>
        <p:nvSpPr>
          <p:cNvPr id="38" name="Slide Number"/>
          <p:cNvSpPr txBox="1">
            <a:spLocks noGrp="1"/>
          </p:cNvSpPr>
          <p:nvPr>
            <p:ph type="sldNum" sz="quarter" idx="2"/>
          </p:nvPr>
        </p:nvSpPr>
        <p:spPr>
          <a:xfrm>
            <a:off x="11785599" y="12344399"/>
            <a:ext cx="5689601" cy="736601"/>
          </a:xfrm>
          <a:prstGeom prst="rect">
            <a:avLst/>
          </a:prstGeom>
        </p:spPr>
        <p:txBody>
          <a:bodyPr lIns="121919" tIns="121919" rIns="121919" bIns="121919"/>
          <a:lstStyle>
            <a:lvl1pPr defTabSz="1219021"/>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683" y="-46025"/>
            <a:ext cx="7462720" cy="13808050"/>
          </a:xfrm>
          <a:prstGeom prst="rect">
            <a:avLst/>
          </a:prstGeom>
          <a:solidFill>
            <a:srgbClr val="EFEFE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 name="Google Shape;19;p8"/>
          <p:cNvSpPr/>
          <p:nvPr/>
        </p:nvSpPr>
        <p:spPr>
          <a:xfrm>
            <a:off x="-2" y="12725915"/>
            <a:ext cx="24384004" cy="1001572"/>
          </a:xfrm>
          <a:prstGeom prst="rect">
            <a:avLst/>
          </a:prstGeom>
          <a:solidFill>
            <a:srgbClr val="5492CD"/>
          </a:solidFill>
          <a:ln w="12700">
            <a:miter lim="400000"/>
          </a:ln>
        </p:spPr>
        <p:txBody>
          <a:bodyPr lIns="0" tIns="0" rIns="0" bIns="0" anchor="ctr"/>
          <a:lstStyle/>
          <a:p>
            <a:pPr defTabSz="914400">
              <a:defRPr sz="4800">
                <a:solidFill>
                  <a:srgbClr val="FFFFFF"/>
                </a:solidFill>
                <a:latin typeface="Arial"/>
                <a:ea typeface="Arial"/>
                <a:cs typeface="Arial"/>
                <a:sym typeface="Arial"/>
              </a:defRPr>
            </a:pPr>
            <a:endParaRPr/>
          </a:p>
        </p:txBody>
      </p:sp>
      <p:sp>
        <p:nvSpPr>
          <p:cNvPr id="4" name="Google Shape;21;p8"/>
          <p:cNvSpPr txBox="1"/>
          <p:nvPr/>
        </p:nvSpPr>
        <p:spPr>
          <a:xfrm>
            <a:off x="240050" y="12963997"/>
            <a:ext cx="10035839" cy="527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p>
            <a:pPr algn="l" defTabSz="914400">
              <a:lnSpc>
                <a:spcPct val="94444"/>
              </a:lnSpc>
              <a:defRPr sz="2000" b="1">
                <a:solidFill>
                  <a:srgbClr val="FFFFFF"/>
                </a:solidFill>
                <a:latin typeface="Arial"/>
                <a:ea typeface="Arial"/>
                <a:cs typeface="Arial"/>
                <a:sym typeface="Arial"/>
              </a:defRPr>
            </a:pPr>
            <a:r>
              <a:t>SIXTH ASSESSMENT REPORT  </a:t>
            </a:r>
            <a:r>
              <a:rPr b="0"/>
              <a:t>Working Group I – The Physical Science Basis</a:t>
            </a:r>
          </a:p>
        </p:txBody>
      </p:sp>
      <p:pic>
        <p:nvPicPr>
          <p:cNvPr id="5" name="Image" descr="Image"/>
          <p:cNvPicPr>
            <a:picLocks noChangeAspect="1"/>
          </p:cNvPicPr>
          <p:nvPr/>
        </p:nvPicPr>
        <p:blipFill>
          <a:blip r:embed="rId5"/>
          <a:stretch>
            <a:fillRect/>
          </a:stretch>
        </p:blipFill>
        <p:spPr>
          <a:xfrm>
            <a:off x="22422484" y="12891989"/>
            <a:ext cx="1720397" cy="697008"/>
          </a:xfrm>
          <a:prstGeom prst="rect">
            <a:avLst/>
          </a:prstGeom>
          <a:ln w="12700">
            <a:miter lim="400000"/>
          </a:ln>
        </p:spPr>
      </p:pic>
      <p:sp>
        <p:nvSpPr>
          <p:cNvPr id="6" name="© IPCC 2022"/>
          <p:cNvSpPr txBox="1"/>
          <p:nvPr/>
        </p:nvSpPr>
        <p:spPr>
          <a:xfrm>
            <a:off x="11272242" y="13023020"/>
            <a:ext cx="1839516" cy="434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300">
                <a:solidFill>
                  <a:srgbClr val="FFFFFF"/>
                </a:solidFill>
                <a:latin typeface="Arial"/>
                <a:ea typeface="Arial"/>
                <a:cs typeface="Arial"/>
                <a:sym typeface="Arial"/>
              </a:defRPr>
            </a:lvl1pPr>
          </a:lstStyle>
          <a:p>
            <a:r>
              <a:t>© IPCC 2022</a:t>
            </a:r>
          </a:p>
        </p:txBody>
      </p:sp>
      <p:sp>
        <p:nvSpPr>
          <p:cNvPr id="7" name="Title Text"/>
          <p:cNvSpPr txBox="1">
            <a:spLocks noGrp="1"/>
          </p:cNvSpPr>
          <p:nvPr>
            <p:ph type="title"/>
          </p:nvPr>
        </p:nvSpPr>
        <p:spPr>
          <a:xfrm>
            <a:off x="975361" y="1711050"/>
            <a:ext cx="11470643" cy="2300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Title Text</a:t>
            </a:r>
          </a:p>
        </p:txBody>
      </p:sp>
      <p:sp>
        <p:nvSpPr>
          <p:cNvPr id="8" name="Body Level One…"/>
          <p:cNvSpPr txBox="1">
            <a:spLocks noGrp="1"/>
          </p:cNvSpPr>
          <p:nvPr>
            <p:ph type="body" idx="1"/>
          </p:nvPr>
        </p:nvSpPr>
        <p:spPr>
          <a:xfrm>
            <a:off x="975358" y="4011066"/>
            <a:ext cx="11470643" cy="9113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9" name="Slide Number"/>
          <p:cNvSpPr txBox="1">
            <a:spLocks noGrp="1"/>
          </p:cNvSpPr>
          <p:nvPr>
            <p:ph type="sldNum" sz="quarter" idx="2"/>
          </p:nvPr>
        </p:nvSpPr>
        <p:spPr>
          <a:xfrm>
            <a:off x="16766660" y="12362499"/>
            <a:ext cx="708542" cy="700405"/>
          </a:xfrm>
          <a:prstGeom prst="rect">
            <a:avLst/>
          </a:prstGeom>
          <a:ln w="12700">
            <a:miter lim="400000"/>
          </a:ln>
        </p:spPr>
        <p:txBody>
          <a:bodyPr wrap="none" lIns="121899" tIns="121899" rIns="121899" bIns="121899" anchor="ctr">
            <a:spAutoFit/>
          </a:bodyPr>
          <a:lstStyle>
            <a:lvl1pPr algn="r" defTabSz="914400">
              <a:defRPr sz="3200">
                <a:solidFill>
                  <a:srgbClr val="464749"/>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l" defTabSz="914400" latinLnBrk="0">
        <a:lnSpc>
          <a:spcPct val="90625"/>
        </a:lnSpc>
        <a:spcBef>
          <a:spcPts val="0"/>
        </a:spcBef>
        <a:spcAft>
          <a:spcPts val="0"/>
        </a:spcAft>
        <a:buClrTx/>
        <a:buSzTx/>
        <a:buFontTx/>
        <a:buNone/>
        <a:tabLst/>
        <a:defRPr sz="6400" b="1" i="0" u="none" strike="noStrike" cap="none" spc="0" baseline="0">
          <a:solidFill>
            <a:srgbClr val="006A96"/>
          </a:solidFill>
          <a:uFillTx/>
          <a:latin typeface="Arial"/>
          <a:ea typeface="Arial"/>
          <a:cs typeface="Arial"/>
          <a:sym typeface="Arial"/>
        </a:defRPr>
      </a:lvl1pPr>
      <a:lvl2pPr marL="0" marR="0" indent="0" algn="l" defTabSz="914400" latinLnBrk="0">
        <a:lnSpc>
          <a:spcPct val="90625"/>
        </a:lnSpc>
        <a:spcBef>
          <a:spcPts val="0"/>
        </a:spcBef>
        <a:spcAft>
          <a:spcPts val="0"/>
        </a:spcAft>
        <a:buClrTx/>
        <a:buSzTx/>
        <a:buFontTx/>
        <a:buNone/>
        <a:tabLst/>
        <a:defRPr sz="6400" b="1" i="0" u="none" strike="noStrike" cap="none" spc="0" baseline="0">
          <a:solidFill>
            <a:srgbClr val="006A96"/>
          </a:solidFill>
          <a:uFillTx/>
          <a:latin typeface="Arial"/>
          <a:ea typeface="Arial"/>
          <a:cs typeface="Arial"/>
          <a:sym typeface="Arial"/>
        </a:defRPr>
      </a:lvl2pPr>
      <a:lvl3pPr marL="0" marR="0" indent="0" algn="l" defTabSz="914400" latinLnBrk="0">
        <a:lnSpc>
          <a:spcPct val="90625"/>
        </a:lnSpc>
        <a:spcBef>
          <a:spcPts val="0"/>
        </a:spcBef>
        <a:spcAft>
          <a:spcPts val="0"/>
        </a:spcAft>
        <a:buClrTx/>
        <a:buSzTx/>
        <a:buFontTx/>
        <a:buNone/>
        <a:tabLst/>
        <a:defRPr sz="6400" b="1" i="0" u="none" strike="noStrike" cap="none" spc="0" baseline="0">
          <a:solidFill>
            <a:srgbClr val="006A96"/>
          </a:solidFill>
          <a:uFillTx/>
          <a:latin typeface="Arial"/>
          <a:ea typeface="Arial"/>
          <a:cs typeface="Arial"/>
          <a:sym typeface="Arial"/>
        </a:defRPr>
      </a:lvl3pPr>
      <a:lvl4pPr marL="0" marR="0" indent="0" algn="l" defTabSz="914400" latinLnBrk="0">
        <a:lnSpc>
          <a:spcPct val="90625"/>
        </a:lnSpc>
        <a:spcBef>
          <a:spcPts val="0"/>
        </a:spcBef>
        <a:spcAft>
          <a:spcPts val="0"/>
        </a:spcAft>
        <a:buClrTx/>
        <a:buSzTx/>
        <a:buFontTx/>
        <a:buNone/>
        <a:tabLst/>
        <a:defRPr sz="6400" b="1" i="0" u="none" strike="noStrike" cap="none" spc="0" baseline="0">
          <a:solidFill>
            <a:srgbClr val="006A96"/>
          </a:solidFill>
          <a:uFillTx/>
          <a:latin typeface="Arial"/>
          <a:ea typeface="Arial"/>
          <a:cs typeface="Arial"/>
          <a:sym typeface="Arial"/>
        </a:defRPr>
      </a:lvl4pPr>
      <a:lvl5pPr marL="0" marR="0" indent="0" algn="l" defTabSz="914400" latinLnBrk="0">
        <a:lnSpc>
          <a:spcPct val="90625"/>
        </a:lnSpc>
        <a:spcBef>
          <a:spcPts val="0"/>
        </a:spcBef>
        <a:spcAft>
          <a:spcPts val="0"/>
        </a:spcAft>
        <a:buClrTx/>
        <a:buSzTx/>
        <a:buFontTx/>
        <a:buNone/>
        <a:tabLst/>
        <a:defRPr sz="6400" b="1" i="0" u="none" strike="noStrike" cap="none" spc="0" baseline="0">
          <a:solidFill>
            <a:srgbClr val="006A96"/>
          </a:solidFill>
          <a:uFillTx/>
          <a:latin typeface="Arial"/>
          <a:ea typeface="Arial"/>
          <a:cs typeface="Arial"/>
          <a:sym typeface="Arial"/>
        </a:defRPr>
      </a:lvl5pPr>
      <a:lvl6pPr marL="0" marR="0" indent="0" algn="l" defTabSz="914400" latinLnBrk="0">
        <a:lnSpc>
          <a:spcPct val="90625"/>
        </a:lnSpc>
        <a:spcBef>
          <a:spcPts val="0"/>
        </a:spcBef>
        <a:spcAft>
          <a:spcPts val="0"/>
        </a:spcAft>
        <a:buClrTx/>
        <a:buSzTx/>
        <a:buFontTx/>
        <a:buNone/>
        <a:tabLst/>
        <a:defRPr sz="6400" b="1" i="0" u="none" strike="noStrike" cap="none" spc="0" baseline="0">
          <a:solidFill>
            <a:srgbClr val="006A96"/>
          </a:solidFill>
          <a:uFillTx/>
          <a:latin typeface="Arial"/>
          <a:ea typeface="Arial"/>
          <a:cs typeface="Arial"/>
          <a:sym typeface="Arial"/>
        </a:defRPr>
      </a:lvl6pPr>
      <a:lvl7pPr marL="0" marR="0" indent="0" algn="l" defTabSz="914400" latinLnBrk="0">
        <a:lnSpc>
          <a:spcPct val="90625"/>
        </a:lnSpc>
        <a:spcBef>
          <a:spcPts val="0"/>
        </a:spcBef>
        <a:spcAft>
          <a:spcPts val="0"/>
        </a:spcAft>
        <a:buClrTx/>
        <a:buSzTx/>
        <a:buFontTx/>
        <a:buNone/>
        <a:tabLst/>
        <a:defRPr sz="6400" b="1" i="0" u="none" strike="noStrike" cap="none" spc="0" baseline="0">
          <a:solidFill>
            <a:srgbClr val="006A96"/>
          </a:solidFill>
          <a:uFillTx/>
          <a:latin typeface="Arial"/>
          <a:ea typeface="Arial"/>
          <a:cs typeface="Arial"/>
          <a:sym typeface="Arial"/>
        </a:defRPr>
      </a:lvl7pPr>
      <a:lvl8pPr marL="0" marR="0" indent="0" algn="l" defTabSz="914400" latinLnBrk="0">
        <a:lnSpc>
          <a:spcPct val="90625"/>
        </a:lnSpc>
        <a:spcBef>
          <a:spcPts val="0"/>
        </a:spcBef>
        <a:spcAft>
          <a:spcPts val="0"/>
        </a:spcAft>
        <a:buClrTx/>
        <a:buSzTx/>
        <a:buFontTx/>
        <a:buNone/>
        <a:tabLst/>
        <a:defRPr sz="6400" b="1" i="0" u="none" strike="noStrike" cap="none" spc="0" baseline="0">
          <a:solidFill>
            <a:srgbClr val="006A96"/>
          </a:solidFill>
          <a:uFillTx/>
          <a:latin typeface="Arial"/>
          <a:ea typeface="Arial"/>
          <a:cs typeface="Arial"/>
          <a:sym typeface="Arial"/>
        </a:defRPr>
      </a:lvl8pPr>
      <a:lvl9pPr marL="0" marR="0" indent="0" algn="l" defTabSz="914400" latinLnBrk="0">
        <a:lnSpc>
          <a:spcPct val="90625"/>
        </a:lnSpc>
        <a:spcBef>
          <a:spcPts val="0"/>
        </a:spcBef>
        <a:spcAft>
          <a:spcPts val="0"/>
        </a:spcAft>
        <a:buClrTx/>
        <a:buSzTx/>
        <a:buFontTx/>
        <a:buNone/>
        <a:tabLst/>
        <a:defRPr sz="6400" b="1" i="0" u="none" strike="noStrike" cap="none" spc="0" baseline="0">
          <a:solidFill>
            <a:srgbClr val="006A96"/>
          </a:solidFill>
          <a:uFillTx/>
          <a:latin typeface="Arial"/>
          <a:ea typeface="Arial"/>
          <a:cs typeface="Arial"/>
          <a:sym typeface="Arial"/>
        </a:defRPr>
      </a:lvl9pPr>
    </p:titleStyle>
    <p:bodyStyle>
      <a:lvl1pPr marL="408940" marR="0" indent="-434340" algn="l" defTabSz="914400" latinLnBrk="0">
        <a:lnSpc>
          <a:spcPct val="85000"/>
        </a:lnSpc>
        <a:spcBef>
          <a:spcPts val="2400"/>
        </a:spcBef>
        <a:spcAft>
          <a:spcPts val="0"/>
        </a:spcAft>
        <a:buClr>
          <a:srgbClr val="0C68AC"/>
        </a:buClr>
        <a:buSzPts val="3600"/>
        <a:buFont typeface="Arial"/>
        <a:buChar char="•"/>
        <a:tabLst/>
        <a:defRPr sz="3600" b="0" i="0" u="none" strike="noStrike" cap="none" spc="0" baseline="0">
          <a:solidFill>
            <a:srgbClr val="007DBA"/>
          </a:solidFill>
          <a:uFillTx/>
          <a:latin typeface="Arial"/>
          <a:ea typeface="Arial"/>
          <a:cs typeface="Arial"/>
          <a:sym typeface="Arial"/>
        </a:defRPr>
      </a:lvl1pPr>
      <a:lvl2pPr marL="866139" marR="0" indent="-434339" algn="l" defTabSz="914400" latinLnBrk="0">
        <a:lnSpc>
          <a:spcPct val="85000"/>
        </a:lnSpc>
        <a:spcBef>
          <a:spcPts val="2400"/>
        </a:spcBef>
        <a:spcAft>
          <a:spcPts val="0"/>
        </a:spcAft>
        <a:buClr>
          <a:srgbClr val="0C68AC"/>
        </a:buClr>
        <a:buSzPts val="3600"/>
        <a:buFont typeface="Arial"/>
        <a:buChar char="•"/>
        <a:tabLst/>
        <a:defRPr sz="3600" b="0" i="0" u="none" strike="noStrike" cap="none" spc="0" baseline="0">
          <a:solidFill>
            <a:srgbClr val="007DBA"/>
          </a:solidFill>
          <a:uFillTx/>
          <a:latin typeface="Arial"/>
          <a:ea typeface="Arial"/>
          <a:cs typeface="Arial"/>
          <a:sym typeface="Arial"/>
        </a:defRPr>
      </a:lvl2pPr>
      <a:lvl3pPr marL="1323339" marR="0" indent="-434339" algn="l" defTabSz="914400" latinLnBrk="0">
        <a:lnSpc>
          <a:spcPct val="85000"/>
        </a:lnSpc>
        <a:spcBef>
          <a:spcPts val="2400"/>
        </a:spcBef>
        <a:spcAft>
          <a:spcPts val="0"/>
        </a:spcAft>
        <a:buClr>
          <a:srgbClr val="0C68AC"/>
        </a:buClr>
        <a:buSzPts val="3600"/>
        <a:buFont typeface="Arial"/>
        <a:buChar char="•"/>
        <a:tabLst/>
        <a:defRPr sz="3600" b="0" i="0" u="none" strike="noStrike" cap="none" spc="0" baseline="0">
          <a:solidFill>
            <a:srgbClr val="007DBA"/>
          </a:solidFill>
          <a:uFillTx/>
          <a:latin typeface="Arial"/>
          <a:ea typeface="Arial"/>
          <a:cs typeface="Arial"/>
          <a:sym typeface="Arial"/>
        </a:defRPr>
      </a:lvl3pPr>
      <a:lvl4pPr marL="1780539" marR="0" indent="-434339" algn="l" defTabSz="914400" latinLnBrk="0">
        <a:lnSpc>
          <a:spcPct val="85000"/>
        </a:lnSpc>
        <a:spcBef>
          <a:spcPts val="2400"/>
        </a:spcBef>
        <a:spcAft>
          <a:spcPts val="0"/>
        </a:spcAft>
        <a:buClr>
          <a:srgbClr val="0C68AC"/>
        </a:buClr>
        <a:buSzPts val="3600"/>
        <a:buFont typeface="Arial"/>
        <a:buChar char="•"/>
        <a:tabLst/>
        <a:defRPr sz="3600" b="0" i="0" u="none" strike="noStrike" cap="none" spc="0" baseline="0">
          <a:solidFill>
            <a:srgbClr val="007DBA"/>
          </a:solidFill>
          <a:uFillTx/>
          <a:latin typeface="Arial"/>
          <a:ea typeface="Arial"/>
          <a:cs typeface="Arial"/>
          <a:sym typeface="Arial"/>
        </a:defRPr>
      </a:lvl4pPr>
      <a:lvl5pPr marL="2237739" marR="0" indent="-434339" algn="l" defTabSz="914400" latinLnBrk="0">
        <a:lnSpc>
          <a:spcPct val="85000"/>
        </a:lnSpc>
        <a:spcBef>
          <a:spcPts val="2400"/>
        </a:spcBef>
        <a:spcAft>
          <a:spcPts val="0"/>
        </a:spcAft>
        <a:buClr>
          <a:srgbClr val="0C68AC"/>
        </a:buClr>
        <a:buSzPts val="3600"/>
        <a:buFont typeface="Arial"/>
        <a:buChar char="•"/>
        <a:tabLst/>
        <a:defRPr sz="3600" b="0" i="0" u="none" strike="noStrike" cap="none" spc="0" baseline="0">
          <a:solidFill>
            <a:srgbClr val="007DBA"/>
          </a:solidFill>
          <a:uFillTx/>
          <a:latin typeface="Arial"/>
          <a:ea typeface="Arial"/>
          <a:cs typeface="Arial"/>
          <a:sym typeface="Arial"/>
        </a:defRPr>
      </a:lvl5pPr>
      <a:lvl6pPr marL="2650902" marR="0" indent="-276891" algn="l" defTabSz="914400" latinLnBrk="0">
        <a:lnSpc>
          <a:spcPct val="85000"/>
        </a:lnSpc>
        <a:spcBef>
          <a:spcPts val="2400"/>
        </a:spcBef>
        <a:spcAft>
          <a:spcPts val="0"/>
        </a:spcAft>
        <a:buClr>
          <a:srgbClr val="0C68AC"/>
        </a:buClr>
        <a:buSzPts val="3600"/>
        <a:buFont typeface="Arial"/>
        <a:buChar char="•"/>
        <a:tabLst/>
        <a:defRPr sz="3600" b="0" i="0" u="none" strike="noStrike" cap="none" spc="0" baseline="0">
          <a:solidFill>
            <a:srgbClr val="007DBA"/>
          </a:solidFill>
          <a:uFillTx/>
          <a:latin typeface="Arial"/>
          <a:ea typeface="Arial"/>
          <a:cs typeface="Arial"/>
          <a:sym typeface="Arial"/>
        </a:defRPr>
      </a:lvl6pPr>
      <a:lvl7pPr marL="3108102" marR="0" indent="-276891" algn="l" defTabSz="914400" latinLnBrk="0">
        <a:lnSpc>
          <a:spcPct val="85000"/>
        </a:lnSpc>
        <a:spcBef>
          <a:spcPts val="2400"/>
        </a:spcBef>
        <a:spcAft>
          <a:spcPts val="0"/>
        </a:spcAft>
        <a:buClr>
          <a:srgbClr val="0C68AC"/>
        </a:buClr>
        <a:buSzPts val="3600"/>
        <a:buFont typeface="Arial"/>
        <a:buChar char="•"/>
        <a:tabLst/>
        <a:defRPr sz="3600" b="0" i="0" u="none" strike="noStrike" cap="none" spc="0" baseline="0">
          <a:solidFill>
            <a:srgbClr val="007DBA"/>
          </a:solidFill>
          <a:uFillTx/>
          <a:latin typeface="Arial"/>
          <a:ea typeface="Arial"/>
          <a:cs typeface="Arial"/>
          <a:sym typeface="Arial"/>
        </a:defRPr>
      </a:lvl7pPr>
      <a:lvl8pPr marL="3565302" marR="0" indent="-276891" algn="l" defTabSz="914400" latinLnBrk="0">
        <a:lnSpc>
          <a:spcPct val="85000"/>
        </a:lnSpc>
        <a:spcBef>
          <a:spcPts val="2400"/>
        </a:spcBef>
        <a:spcAft>
          <a:spcPts val="0"/>
        </a:spcAft>
        <a:buClr>
          <a:srgbClr val="0C68AC"/>
        </a:buClr>
        <a:buSzPts val="3600"/>
        <a:buFont typeface="Arial"/>
        <a:buChar char="•"/>
        <a:tabLst/>
        <a:defRPr sz="3600" b="0" i="0" u="none" strike="noStrike" cap="none" spc="0" baseline="0">
          <a:solidFill>
            <a:srgbClr val="007DBA"/>
          </a:solidFill>
          <a:uFillTx/>
          <a:latin typeface="Arial"/>
          <a:ea typeface="Arial"/>
          <a:cs typeface="Arial"/>
          <a:sym typeface="Arial"/>
        </a:defRPr>
      </a:lvl8pPr>
      <a:lvl9pPr marL="4022502" marR="0" indent="-276891" algn="l" defTabSz="914400" latinLnBrk="0">
        <a:lnSpc>
          <a:spcPct val="85000"/>
        </a:lnSpc>
        <a:spcBef>
          <a:spcPts val="2400"/>
        </a:spcBef>
        <a:spcAft>
          <a:spcPts val="0"/>
        </a:spcAft>
        <a:buClr>
          <a:srgbClr val="0C68AC"/>
        </a:buClr>
        <a:buSzPts val="3600"/>
        <a:buFont typeface="Arial"/>
        <a:buChar char="•"/>
        <a:tabLst/>
        <a:defRPr sz="3600" b="0" i="0" u="none" strike="noStrike" cap="none" spc="0" baseline="0">
          <a:solidFill>
            <a:srgbClr val="007DBA"/>
          </a:solidFill>
          <a:uFillTx/>
          <a:latin typeface="Arial"/>
          <a:ea typeface="Arial"/>
          <a:cs typeface="Arial"/>
          <a:sym typeface="Arial"/>
        </a:defRPr>
      </a:lvl9pPr>
    </p:bodyStyle>
    <p:otherStyle>
      <a:lvl1pPr marL="0" marR="0" indent="0" algn="r" defTabSz="914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Arial"/>
        </a:defRPr>
      </a:lvl1pPr>
      <a:lvl2pPr marL="0" marR="0" indent="0" algn="r" defTabSz="914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Arial"/>
        </a:defRPr>
      </a:lvl2pPr>
      <a:lvl3pPr marL="0" marR="0" indent="0" algn="r" defTabSz="914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Arial"/>
        </a:defRPr>
      </a:lvl3pPr>
      <a:lvl4pPr marL="0" marR="0" indent="0" algn="r" defTabSz="914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Arial"/>
        </a:defRPr>
      </a:lvl4pPr>
      <a:lvl5pPr marL="0" marR="0" indent="0" algn="r" defTabSz="914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Arial"/>
        </a:defRPr>
      </a:lvl5pPr>
      <a:lvl6pPr marL="0" marR="0" indent="0" algn="r" defTabSz="914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Arial"/>
        </a:defRPr>
      </a:lvl6pPr>
      <a:lvl7pPr marL="0" marR="0" indent="0" algn="r" defTabSz="914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Arial"/>
        </a:defRPr>
      </a:lvl7pPr>
      <a:lvl8pPr marL="0" marR="0" indent="0" algn="r" defTabSz="914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Arial"/>
        </a:defRPr>
      </a:lvl8pPr>
      <a:lvl9pPr marL="0" marR="0" indent="0" algn="r" defTabSz="914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291C8"/>
        </a:solidFill>
        <a:effectLst/>
      </p:bgPr>
    </p:bg>
    <p:spTree>
      <p:nvGrpSpPr>
        <p:cNvPr id="1" name=""/>
        <p:cNvGrpSpPr/>
        <p:nvPr/>
      </p:nvGrpSpPr>
      <p:grpSpPr>
        <a:xfrm>
          <a:off x="0" y="0"/>
          <a:ext cx="0" cy="0"/>
          <a:chOff x="0" y="0"/>
          <a:chExt cx="0" cy="0"/>
        </a:xfrm>
      </p:grpSpPr>
      <p:pic>
        <p:nvPicPr>
          <p:cNvPr id="47" name="cover5.png" descr="cover5.png"/>
          <p:cNvPicPr>
            <a:picLocks noChangeAspect="1"/>
          </p:cNvPicPr>
          <p:nvPr/>
        </p:nvPicPr>
        <p:blipFill>
          <a:blip r:embed="rId2"/>
          <a:stretch>
            <a:fillRect/>
          </a:stretch>
        </p:blipFill>
        <p:spPr>
          <a:xfrm>
            <a:off x="0" y="7691018"/>
            <a:ext cx="24384001" cy="6016667"/>
          </a:xfrm>
          <a:prstGeom prst="rect">
            <a:avLst/>
          </a:prstGeom>
          <a:ln w="12700">
            <a:miter lim="400000"/>
          </a:ln>
        </p:spPr>
      </p:pic>
      <p:sp>
        <p:nvSpPr>
          <p:cNvPr id="48" name="Rectangle 1"/>
          <p:cNvSpPr txBox="1"/>
          <p:nvPr/>
        </p:nvSpPr>
        <p:spPr>
          <a:xfrm>
            <a:off x="726179" y="2576526"/>
            <a:ext cx="3783545" cy="835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lgn="l" defTabSz="1219021">
              <a:defRPr sz="4200" b="1">
                <a:solidFill>
                  <a:srgbClr val="FFFFFF"/>
                </a:solidFill>
                <a:latin typeface="Arial"/>
                <a:ea typeface="Arial"/>
                <a:cs typeface="Arial"/>
                <a:sym typeface="Arial"/>
              </a:defRPr>
            </a:lvl1pPr>
          </a:lstStyle>
          <a:p>
            <a:r>
              <a:t>Figure SPM.5 </a:t>
            </a:r>
          </a:p>
        </p:txBody>
      </p:sp>
      <p:sp>
        <p:nvSpPr>
          <p:cNvPr id="49" name="TextBox 9"/>
          <p:cNvSpPr txBox="1"/>
          <p:nvPr/>
        </p:nvSpPr>
        <p:spPr>
          <a:xfrm>
            <a:off x="724441" y="3517900"/>
            <a:ext cx="14793450" cy="4394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spAutoFit/>
          </a:bodyPr>
          <a:lstStyle/>
          <a:p>
            <a:pPr algn="l" defTabSz="1219021">
              <a:defRPr sz="9600" b="1">
                <a:solidFill>
                  <a:srgbClr val="FFFFFF"/>
                </a:solidFill>
                <a:latin typeface="Arial"/>
                <a:ea typeface="Arial"/>
                <a:cs typeface="Arial"/>
                <a:sym typeface="Arial"/>
              </a:defRPr>
            </a:pPr>
            <a:r>
              <a:t>More warming,</a:t>
            </a:r>
          </a:p>
          <a:p>
            <a:pPr algn="l" defTabSz="1219021">
              <a:defRPr sz="9600" b="1">
                <a:solidFill>
                  <a:srgbClr val="FFFFFF"/>
                </a:solidFill>
                <a:latin typeface="Arial"/>
                <a:ea typeface="Arial"/>
                <a:cs typeface="Arial"/>
                <a:sym typeface="Arial"/>
              </a:defRPr>
            </a:pPr>
            <a:r>
              <a:t>more changes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291C8"/>
        </a:solidFill>
        <a:effectLst/>
      </p:bgPr>
    </p:bg>
    <p:spTree>
      <p:nvGrpSpPr>
        <p:cNvPr id="1" name=""/>
        <p:cNvGrpSpPr/>
        <p:nvPr/>
      </p:nvGrpSpPr>
      <p:grpSpPr>
        <a:xfrm>
          <a:off x="0" y="0"/>
          <a:ext cx="0" cy="0"/>
          <a:chOff x="0" y="0"/>
          <a:chExt cx="0" cy="0"/>
        </a:xfrm>
      </p:grpSpPr>
      <p:sp>
        <p:nvSpPr>
          <p:cNvPr id="51" name="Rectangle 1"/>
          <p:cNvSpPr txBox="1"/>
          <p:nvPr/>
        </p:nvSpPr>
        <p:spPr>
          <a:xfrm>
            <a:off x="726179" y="3519024"/>
            <a:ext cx="21611747" cy="513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spAutoFit/>
          </a:bodyPr>
          <a:lstStyle>
            <a:lvl1pPr algn="l" defTabSz="1219021">
              <a:defRPr sz="8400" b="1">
                <a:solidFill>
                  <a:srgbClr val="FFFFFF"/>
                </a:solidFill>
                <a:latin typeface="Arial"/>
                <a:ea typeface="Arial"/>
                <a:cs typeface="Arial"/>
                <a:sym typeface="Arial"/>
              </a:defRPr>
            </a:lvl1pPr>
          </a:lstStyle>
          <a:p>
            <a:r>
              <a:t>With every increment of global warming, changes get larger in regional mean temperature, precipitation and soil moisture</a:t>
            </a:r>
          </a:p>
        </p:txBody>
      </p:sp>
      <p:pic>
        <p:nvPicPr>
          <p:cNvPr id="52" name="5a.png" descr="5a.png"/>
          <p:cNvPicPr>
            <a:picLocks noChangeAspect="1"/>
          </p:cNvPicPr>
          <p:nvPr/>
        </p:nvPicPr>
        <p:blipFill>
          <a:blip r:embed="rId2"/>
          <a:srcRect l="65356" t="46325" r="9622" b="16639"/>
          <a:stretch>
            <a:fillRect/>
          </a:stretch>
        </p:blipFill>
        <p:spPr>
          <a:xfrm>
            <a:off x="18965524" y="8297333"/>
            <a:ext cx="5079618" cy="5079809"/>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8"/>
                </a:cubicBezTo>
                <a:cubicBezTo>
                  <a:pt x="6725" y="21600"/>
                  <a:pt x="12953" y="21600"/>
                  <a:pt x="16796" y="17578"/>
                </a:cubicBezTo>
                <a:cubicBezTo>
                  <a:pt x="20639" y="13557"/>
                  <a:pt x="20639" y="7038"/>
                  <a:pt x="16796" y="3017"/>
                </a:cubicBezTo>
                <a:cubicBezTo>
                  <a:pt x="14875" y="1006"/>
                  <a:pt x="12357" y="0"/>
                  <a:pt x="9839" y="0"/>
                </a:cubicBezTo>
                <a:close/>
              </a:path>
            </a:pathLst>
          </a:custGeom>
          <a:ln w="12700">
            <a:miter lim="400000"/>
          </a:ln>
        </p:spPr>
      </p:pic>
      <p:sp>
        <p:nvSpPr>
          <p:cNvPr id="53" name="Rectangle 1"/>
          <p:cNvSpPr txBox="1"/>
          <p:nvPr/>
        </p:nvSpPr>
        <p:spPr>
          <a:xfrm>
            <a:off x="726179" y="2576526"/>
            <a:ext cx="3783545" cy="835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1919" tIns="121919" rIns="121919" bIns="121919">
            <a:spAutoFit/>
          </a:bodyPr>
          <a:lstStyle>
            <a:lvl1pPr algn="l" defTabSz="1219021">
              <a:defRPr sz="4200" b="1">
                <a:solidFill>
                  <a:srgbClr val="FFFFFF"/>
                </a:solidFill>
                <a:latin typeface="Arial"/>
                <a:ea typeface="Arial"/>
                <a:cs typeface="Arial"/>
                <a:sym typeface="Arial"/>
              </a:defRPr>
            </a:lvl1pPr>
          </a:lstStyle>
          <a:p>
            <a:r>
              <a:t>Figure SPM.5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Google Shape;124;p3"/>
          <p:cNvSpPr txBox="1"/>
          <p:nvPr/>
        </p:nvSpPr>
        <p:spPr>
          <a:xfrm>
            <a:off x="540827" y="2311400"/>
            <a:ext cx="6831301" cy="40355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lvl1pPr algn="l" defTabSz="914400">
              <a:defRPr sz="4400">
                <a:solidFill>
                  <a:srgbClr val="000000"/>
                </a:solidFill>
                <a:latin typeface="Arial"/>
                <a:ea typeface="Arial"/>
                <a:cs typeface="Arial"/>
                <a:sym typeface="Arial"/>
              </a:defRPr>
            </a:lvl1pPr>
          </a:lstStyle>
          <a:p>
            <a:r>
              <a:t>With every increment of global warming, changes get larger in regional mean temperature, precipitation and soil moisture</a:t>
            </a:r>
          </a:p>
        </p:txBody>
      </p:sp>
      <p:pic>
        <p:nvPicPr>
          <p:cNvPr id="56" name="Image" descr="Image"/>
          <p:cNvPicPr>
            <a:picLocks noChangeAspect="1"/>
          </p:cNvPicPr>
          <p:nvPr/>
        </p:nvPicPr>
        <p:blipFill>
          <a:blip r:embed="rId3"/>
          <a:stretch>
            <a:fillRect/>
          </a:stretch>
        </p:blipFill>
        <p:spPr>
          <a:xfrm>
            <a:off x="7614529" y="3341702"/>
            <a:ext cx="16626064" cy="7032596"/>
          </a:xfrm>
          <a:prstGeom prst="rect">
            <a:avLst/>
          </a:prstGeom>
          <a:ln w="12700">
            <a:miter lim="400000"/>
          </a:ln>
        </p:spPr>
      </p:pic>
      <p:sp>
        <p:nvSpPr>
          <p:cNvPr id="57" name="Google Shape;123;p3"/>
          <p:cNvSpPr txBox="1"/>
          <p:nvPr/>
        </p:nvSpPr>
        <p:spPr>
          <a:xfrm>
            <a:off x="540827" y="635000"/>
            <a:ext cx="3783545" cy="762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lvl1pPr algn="l" defTabSz="914400">
              <a:defRPr sz="3600" b="1">
                <a:solidFill>
                  <a:srgbClr val="000000"/>
                </a:solidFill>
                <a:latin typeface="Arial"/>
                <a:ea typeface="Arial"/>
                <a:cs typeface="Arial"/>
                <a:sym typeface="Arial"/>
              </a:defRPr>
            </a:lvl1pPr>
          </a:lstStyle>
          <a:p>
            <a:r>
              <a:t>Figure SPM.5</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61" name="Image" descr="Image"/>
          <p:cNvPicPr>
            <a:picLocks noChangeAspect="1"/>
          </p:cNvPicPr>
          <p:nvPr/>
        </p:nvPicPr>
        <p:blipFill>
          <a:blip r:embed="rId3"/>
          <a:srcRect b="29527"/>
          <a:stretch>
            <a:fillRect/>
          </a:stretch>
        </p:blipFill>
        <p:spPr>
          <a:xfrm>
            <a:off x="1826815" y="3097667"/>
            <a:ext cx="20730179" cy="6822587"/>
          </a:xfrm>
          <a:prstGeom prst="rect">
            <a:avLst/>
          </a:prstGeom>
          <a:ln w="12700">
            <a:miter lim="400000"/>
          </a:ln>
        </p:spPr>
      </p:pic>
      <p:sp>
        <p:nvSpPr>
          <p:cNvPr id="62" name="Google Shape;123;p3"/>
          <p:cNvSpPr txBox="1"/>
          <p:nvPr/>
        </p:nvSpPr>
        <p:spPr>
          <a:xfrm>
            <a:off x="540827" y="635000"/>
            <a:ext cx="3783545" cy="1295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p>
            <a:pPr algn="l" defTabSz="914400">
              <a:defRPr sz="3600" b="1">
                <a:solidFill>
                  <a:srgbClr val="000000"/>
                </a:solidFill>
                <a:latin typeface="Arial"/>
                <a:ea typeface="Arial"/>
                <a:cs typeface="Arial"/>
                <a:sym typeface="Arial"/>
              </a:defRPr>
            </a:pPr>
            <a:r>
              <a:t>Figure SPM.5</a:t>
            </a:r>
          </a:p>
          <a:p>
            <a:pPr algn="l" defTabSz="914400">
              <a:defRPr sz="3600" b="1">
                <a:solidFill>
                  <a:srgbClr val="000000"/>
                </a:solidFill>
                <a:latin typeface="Arial"/>
                <a:ea typeface="Arial"/>
                <a:cs typeface="Arial"/>
                <a:sym typeface="Arial"/>
              </a:defRPr>
            </a:pPr>
            <a:r>
              <a:t>Panel a</a:t>
            </a:r>
          </a:p>
        </p:txBody>
      </p:sp>
      <p:sp>
        <p:nvSpPr>
          <p:cNvPr id="63" name="Google Shape;130;p4"/>
          <p:cNvSpPr txBox="1"/>
          <p:nvPr/>
        </p:nvSpPr>
        <p:spPr>
          <a:xfrm>
            <a:off x="5735029" y="1177134"/>
            <a:ext cx="14539941" cy="761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lvl1pPr algn="l" defTabSz="914400">
              <a:defRPr sz="3700">
                <a:solidFill>
                  <a:srgbClr val="000000"/>
                </a:solidFill>
                <a:latin typeface="Arial"/>
                <a:ea typeface="Arial"/>
                <a:cs typeface="Arial"/>
                <a:sym typeface="Arial"/>
              </a:defRPr>
            </a:lvl1pPr>
          </a:lstStyle>
          <a:p>
            <a:r>
              <a:t>Annual mean temperature change (°C) at 1°C global warming</a:t>
            </a:r>
          </a:p>
        </p:txBody>
      </p:sp>
      <p:pic>
        <p:nvPicPr>
          <p:cNvPr id="64" name="Image" descr="Image"/>
          <p:cNvPicPr>
            <a:picLocks noChangeAspect="1"/>
          </p:cNvPicPr>
          <p:nvPr/>
        </p:nvPicPr>
        <p:blipFill>
          <a:blip r:embed="rId4"/>
          <a:stretch>
            <a:fillRect/>
          </a:stretch>
        </p:blipFill>
        <p:spPr>
          <a:xfrm>
            <a:off x="6762637" y="10080150"/>
            <a:ext cx="10858726" cy="190457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61"/>
                                        </p:tgtEl>
                                        <p:attrNameLst>
                                          <p:attrName>style.visibility</p:attrName>
                                        </p:attrNameLst>
                                      </p:cBhvr>
                                      <p:to>
                                        <p:strVal val="visible"/>
                                      </p:to>
                                    </p:set>
                                    <p:animEffect transition="in" filter="wipe(left)">
                                      <p:cBhvr>
                                        <p:cTn id="7"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68" name="Image" descr="Image"/>
          <p:cNvPicPr>
            <a:picLocks noChangeAspect="1"/>
          </p:cNvPicPr>
          <p:nvPr/>
        </p:nvPicPr>
        <p:blipFill>
          <a:blip r:embed="rId3"/>
          <a:srcRect b="27829"/>
          <a:stretch>
            <a:fillRect/>
          </a:stretch>
        </p:blipFill>
        <p:spPr>
          <a:xfrm>
            <a:off x="336946" y="3172022"/>
            <a:ext cx="23710184" cy="5277552"/>
          </a:xfrm>
          <a:prstGeom prst="rect">
            <a:avLst/>
          </a:prstGeom>
          <a:ln w="12700">
            <a:miter lim="400000"/>
          </a:ln>
        </p:spPr>
      </p:pic>
      <p:sp>
        <p:nvSpPr>
          <p:cNvPr id="69" name="Google Shape;123;p3"/>
          <p:cNvSpPr txBox="1"/>
          <p:nvPr/>
        </p:nvSpPr>
        <p:spPr>
          <a:xfrm>
            <a:off x="540827" y="635000"/>
            <a:ext cx="3783545" cy="1295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p>
            <a:pPr algn="l" defTabSz="914400">
              <a:defRPr sz="3600" b="1">
                <a:solidFill>
                  <a:srgbClr val="000000"/>
                </a:solidFill>
                <a:latin typeface="Arial"/>
                <a:ea typeface="Arial"/>
                <a:cs typeface="Arial"/>
                <a:sym typeface="Arial"/>
              </a:defRPr>
            </a:pPr>
            <a:r>
              <a:t>Figure SPM.5</a:t>
            </a:r>
          </a:p>
          <a:p>
            <a:pPr algn="l" defTabSz="914400">
              <a:defRPr sz="3600" b="1">
                <a:solidFill>
                  <a:srgbClr val="000000"/>
                </a:solidFill>
                <a:latin typeface="Arial"/>
                <a:ea typeface="Arial"/>
                <a:cs typeface="Arial"/>
                <a:sym typeface="Arial"/>
              </a:defRPr>
            </a:pPr>
            <a:r>
              <a:t>Panel b</a:t>
            </a:r>
          </a:p>
        </p:txBody>
      </p:sp>
      <p:sp>
        <p:nvSpPr>
          <p:cNvPr id="70" name="Google Shape;130;p4"/>
          <p:cNvSpPr txBox="1"/>
          <p:nvPr/>
        </p:nvSpPr>
        <p:spPr>
          <a:xfrm>
            <a:off x="5735029" y="1177134"/>
            <a:ext cx="14539941" cy="761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lvl1pPr algn="l" defTabSz="914400">
              <a:defRPr sz="3700">
                <a:solidFill>
                  <a:srgbClr val="000000"/>
                </a:solidFill>
                <a:latin typeface="Arial"/>
                <a:ea typeface="Arial"/>
                <a:cs typeface="Arial"/>
                <a:sym typeface="Arial"/>
              </a:defRPr>
            </a:lvl1pPr>
          </a:lstStyle>
          <a:p>
            <a:r>
              <a:t>Annual mean temperature change (°C) relative to 1850-1900</a:t>
            </a:r>
          </a:p>
        </p:txBody>
      </p:sp>
      <p:pic>
        <p:nvPicPr>
          <p:cNvPr id="71" name="Image" descr="Image"/>
          <p:cNvPicPr>
            <a:picLocks noChangeAspect="1"/>
          </p:cNvPicPr>
          <p:nvPr/>
        </p:nvPicPr>
        <p:blipFill>
          <a:blip r:embed="rId4"/>
          <a:stretch>
            <a:fillRect/>
          </a:stretch>
        </p:blipFill>
        <p:spPr>
          <a:xfrm>
            <a:off x="6762637" y="9022988"/>
            <a:ext cx="10858726" cy="190457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68"/>
                                        </p:tgtEl>
                                        <p:attrNameLst>
                                          <p:attrName>style.visibility</p:attrName>
                                        </p:attrNameLst>
                                      </p:cBhvr>
                                      <p:to>
                                        <p:strVal val="visible"/>
                                      </p:to>
                                    </p:set>
                                    <p:animEffect transition="in" filter="wipe(left)">
                                      <p:cBhvr>
                                        <p:cTn id="7"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75" name="Google Shape;123;p3"/>
          <p:cNvSpPr txBox="1"/>
          <p:nvPr/>
        </p:nvSpPr>
        <p:spPr>
          <a:xfrm>
            <a:off x="540827" y="635000"/>
            <a:ext cx="3783545" cy="1295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p>
            <a:pPr algn="l" defTabSz="914400">
              <a:defRPr sz="3600" b="1">
                <a:solidFill>
                  <a:srgbClr val="000000"/>
                </a:solidFill>
                <a:latin typeface="Arial"/>
                <a:ea typeface="Arial"/>
                <a:cs typeface="Arial"/>
                <a:sym typeface="Arial"/>
              </a:defRPr>
            </a:pPr>
            <a:r>
              <a:t>Figure SPM.5</a:t>
            </a:r>
          </a:p>
          <a:p>
            <a:pPr algn="l" defTabSz="914400">
              <a:defRPr sz="3600" b="1">
                <a:solidFill>
                  <a:srgbClr val="000000"/>
                </a:solidFill>
                <a:latin typeface="Arial"/>
                <a:ea typeface="Arial"/>
                <a:cs typeface="Arial"/>
                <a:sym typeface="Arial"/>
              </a:defRPr>
            </a:pPr>
            <a:r>
              <a:t>Panel c</a:t>
            </a:r>
          </a:p>
        </p:txBody>
      </p:sp>
      <p:sp>
        <p:nvSpPr>
          <p:cNvPr id="76" name="Google Shape;130;p4"/>
          <p:cNvSpPr txBox="1"/>
          <p:nvPr/>
        </p:nvSpPr>
        <p:spPr>
          <a:xfrm>
            <a:off x="5735029" y="1177134"/>
            <a:ext cx="14539941" cy="761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lvl1pPr algn="l" defTabSz="914400">
              <a:defRPr sz="3700">
                <a:solidFill>
                  <a:srgbClr val="000000"/>
                </a:solidFill>
                <a:latin typeface="Arial"/>
                <a:ea typeface="Arial"/>
                <a:cs typeface="Arial"/>
                <a:sym typeface="Arial"/>
              </a:defRPr>
            </a:lvl1pPr>
          </a:lstStyle>
          <a:p>
            <a:r>
              <a:t>Annual mean precipitation change (%) relative to 1850-1900</a:t>
            </a:r>
          </a:p>
        </p:txBody>
      </p:sp>
      <p:pic>
        <p:nvPicPr>
          <p:cNvPr id="77" name="Image" descr="Image"/>
          <p:cNvPicPr>
            <a:picLocks noChangeAspect="1"/>
          </p:cNvPicPr>
          <p:nvPr/>
        </p:nvPicPr>
        <p:blipFill>
          <a:blip r:embed="rId3"/>
          <a:srcRect b="28375"/>
          <a:stretch>
            <a:fillRect/>
          </a:stretch>
        </p:blipFill>
        <p:spPr>
          <a:xfrm>
            <a:off x="298053" y="3212900"/>
            <a:ext cx="23787843" cy="5195740"/>
          </a:xfrm>
          <a:prstGeom prst="rect">
            <a:avLst/>
          </a:prstGeom>
          <a:ln w="12700">
            <a:miter lim="400000"/>
          </a:ln>
        </p:spPr>
      </p:pic>
      <p:pic>
        <p:nvPicPr>
          <p:cNvPr id="78" name="Image" descr="Image"/>
          <p:cNvPicPr>
            <a:picLocks noChangeAspect="1"/>
          </p:cNvPicPr>
          <p:nvPr/>
        </p:nvPicPr>
        <p:blipFill>
          <a:blip r:embed="rId4"/>
          <a:stretch>
            <a:fillRect/>
          </a:stretch>
        </p:blipFill>
        <p:spPr>
          <a:xfrm>
            <a:off x="6574785" y="9002603"/>
            <a:ext cx="11234430" cy="194534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77"/>
                                        </p:tgtEl>
                                        <p:attrNameLst>
                                          <p:attrName>style.visibility</p:attrName>
                                        </p:attrNameLst>
                                      </p:cBhvr>
                                      <p:to>
                                        <p:strVal val="visible"/>
                                      </p:to>
                                    </p:set>
                                    <p:animEffect transition="in" filter="wipe(left)">
                                      <p:cBhvr>
                                        <p:cTn id="7"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82" name="Google Shape;123;p3"/>
          <p:cNvSpPr txBox="1"/>
          <p:nvPr/>
        </p:nvSpPr>
        <p:spPr>
          <a:xfrm>
            <a:off x="540827" y="635000"/>
            <a:ext cx="3783545" cy="1295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p>
            <a:pPr algn="l" defTabSz="914400">
              <a:defRPr sz="3600" b="1">
                <a:solidFill>
                  <a:srgbClr val="000000"/>
                </a:solidFill>
                <a:latin typeface="Arial"/>
                <a:ea typeface="Arial"/>
                <a:cs typeface="Arial"/>
                <a:sym typeface="Arial"/>
              </a:defRPr>
            </a:pPr>
            <a:r>
              <a:t>Figure SPM.5</a:t>
            </a:r>
          </a:p>
          <a:p>
            <a:pPr algn="l" defTabSz="914400">
              <a:defRPr sz="3600" b="1">
                <a:solidFill>
                  <a:srgbClr val="000000"/>
                </a:solidFill>
                <a:latin typeface="Arial"/>
                <a:ea typeface="Arial"/>
                <a:cs typeface="Arial"/>
                <a:sym typeface="Arial"/>
              </a:defRPr>
            </a:pPr>
            <a:r>
              <a:t>Panel d</a:t>
            </a:r>
          </a:p>
        </p:txBody>
      </p:sp>
      <p:pic>
        <p:nvPicPr>
          <p:cNvPr id="83" name="Image" descr="Image"/>
          <p:cNvPicPr>
            <a:picLocks noChangeAspect="1"/>
          </p:cNvPicPr>
          <p:nvPr/>
        </p:nvPicPr>
        <p:blipFill>
          <a:blip r:embed="rId3"/>
          <a:srcRect b="32937"/>
          <a:stretch>
            <a:fillRect/>
          </a:stretch>
        </p:blipFill>
        <p:spPr>
          <a:xfrm>
            <a:off x="200025" y="3173411"/>
            <a:ext cx="23983809" cy="5020785"/>
          </a:xfrm>
          <a:prstGeom prst="rect">
            <a:avLst/>
          </a:prstGeom>
          <a:ln w="12700">
            <a:miter lim="400000"/>
          </a:ln>
        </p:spPr>
      </p:pic>
      <p:pic>
        <p:nvPicPr>
          <p:cNvPr id="84" name="Image" descr="Image"/>
          <p:cNvPicPr>
            <a:picLocks noChangeAspect="1"/>
          </p:cNvPicPr>
          <p:nvPr/>
        </p:nvPicPr>
        <p:blipFill>
          <a:blip r:embed="rId4"/>
          <a:stretch>
            <a:fillRect/>
          </a:stretch>
        </p:blipFill>
        <p:spPr>
          <a:xfrm>
            <a:off x="6491627" y="8957127"/>
            <a:ext cx="11400746" cy="2036291"/>
          </a:xfrm>
          <a:prstGeom prst="rect">
            <a:avLst/>
          </a:prstGeom>
          <a:ln w="12700">
            <a:miter lim="400000"/>
          </a:ln>
        </p:spPr>
      </p:pic>
      <p:sp>
        <p:nvSpPr>
          <p:cNvPr id="85" name="Google Shape;130;p4"/>
          <p:cNvSpPr txBox="1"/>
          <p:nvPr/>
        </p:nvSpPr>
        <p:spPr>
          <a:xfrm>
            <a:off x="5192894" y="1177134"/>
            <a:ext cx="14539942" cy="761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lvl1pPr algn="l" defTabSz="914400">
              <a:defRPr sz="3700">
                <a:solidFill>
                  <a:srgbClr val="000000"/>
                </a:solidFill>
                <a:latin typeface="Arial"/>
                <a:ea typeface="Arial"/>
                <a:cs typeface="Arial"/>
                <a:sym typeface="Arial"/>
              </a:defRPr>
            </a:lvl1pPr>
          </a:lstStyle>
          <a:p>
            <a:r>
              <a:t>Annual mean total column soil moisture change (standard deviation)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83"/>
                                        </p:tgtEl>
                                        <p:attrNameLst>
                                          <p:attrName>style.visibility</p:attrName>
                                        </p:attrNameLst>
                                      </p:cBhvr>
                                      <p:to>
                                        <p:strVal val="visible"/>
                                      </p:to>
                                    </p:set>
                                    <p:animEffect transition="in" filter="wipe(left)">
                                      <p:cBhvr>
                                        <p:cTn id="7"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1" animBg="1" advAuto="0"/>
    </p:bld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1181</Words>
  <Application>Microsoft Macintosh PowerPoint</Application>
  <PresentationFormat>Custom</PresentationFormat>
  <Paragraphs>61</Paragraphs>
  <Slides>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Angela Morelli</cp:lastModifiedBy>
  <cp:revision>1</cp:revision>
  <dcterms:modified xsi:type="dcterms:W3CDTF">2022-11-18T17:04:52Z</dcterms:modified>
</cp:coreProperties>
</file>