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60" d="100"/>
          <a:sy n="60" d="100"/>
        </p:scale>
        <p:origin x="800"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 name="Shape 44"/>
          <p:cNvSpPr>
            <a:spLocks noGrp="1" noRot="1" noChangeAspect="1"/>
          </p:cNvSpPr>
          <p:nvPr>
            <p:ph type="sldImg"/>
          </p:nvPr>
        </p:nvSpPr>
        <p:spPr>
          <a:xfrm>
            <a:off x="1143000" y="685800"/>
            <a:ext cx="4572000" cy="3429000"/>
          </a:xfrm>
          <a:prstGeom prst="rect">
            <a:avLst/>
          </a:prstGeom>
        </p:spPr>
        <p:txBody>
          <a:bodyPr/>
          <a:lstStyle/>
          <a:p>
            <a:endParaRPr/>
          </a:p>
        </p:txBody>
      </p:sp>
      <p:sp>
        <p:nvSpPr>
          <p:cNvPr id="45" name="Shape 4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noRot="1" noChangeAspect="1"/>
          </p:cNvSpPr>
          <p:nvPr>
            <p:ph type="sldImg"/>
          </p:nvPr>
        </p:nvSpPr>
        <p:spPr>
          <a:prstGeom prst="rect">
            <a:avLst/>
          </a:prstGeom>
        </p:spPr>
        <p:txBody>
          <a:bodyPr/>
          <a:lstStyle/>
          <a:p>
            <a:endParaRPr/>
          </a:p>
        </p:txBody>
      </p:sp>
      <p:sp>
        <p:nvSpPr>
          <p:cNvPr id="59" name="Shape 59"/>
          <p:cNvSpPr>
            <a:spLocks noGrp="1"/>
          </p:cNvSpPr>
          <p:nvPr>
            <p:ph type="body" sz="quarter" idx="1"/>
          </p:nvPr>
        </p:nvSpPr>
        <p:spPr>
          <a:prstGeom prst="rect">
            <a:avLst/>
          </a:prstGeom>
        </p:spPr>
        <p:txBody>
          <a:bodyPr/>
          <a:lstStyle/>
          <a:p>
            <a:pPr defTabSz="457132">
              <a:lnSpc>
                <a:spcPct val="100000"/>
              </a:lnSpc>
              <a:defRPr sz="2000">
                <a:latin typeface="Arial"/>
                <a:ea typeface="Arial"/>
                <a:cs typeface="Arial"/>
                <a:sym typeface="Arial"/>
              </a:defRPr>
            </a:pPr>
            <a:r>
              <a:t>The intent of this figure is to show that projected changes in extremes are larger in frequency and intensity with every additional increment of global warming.</a:t>
            </a:r>
          </a:p>
          <a:p>
            <a:pPr defTabSz="457132">
              <a:lnSpc>
                <a:spcPct val="100000"/>
              </a:lnSpc>
              <a:defRPr sz="2000">
                <a:latin typeface="Arial"/>
                <a:ea typeface="Arial"/>
                <a:cs typeface="Arial"/>
                <a:sym typeface="Arial"/>
              </a:defRPr>
            </a:pPr>
            <a:endParaRPr/>
          </a:p>
          <a:p>
            <a:pPr defTabSz="457132">
              <a:lnSpc>
                <a:spcPct val="100000"/>
              </a:lnSpc>
              <a:defRPr sz="2000" b="1">
                <a:latin typeface="Arial"/>
                <a:ea typeface="Arial"/>
                <a:cs typeface="Arial"/>
                <a:sym typeface="Arial"/>
              </a:defRPr>
            </a:pPr>
            <a:r>
              <a:t>This figure includes the important message:</a:t>
            </a:r>
          </a:p>
          <a:p>
            <a:pPr marL="370416" indent="-370416" defTabSz="457132">
              <a:lnSpc>
                <a:spcPct val="100000"/>
              </a:lnSpc>
              <a:buSzPct val="100000"/>
              <a:buAutoNum type="arabicPeriod"/>
              <a:defRPr sz="2000">
                <a:latin typeface="Arial"/>
                <a:ea typeface="Arial"/>
                <a:cs typeface="Arial"/>
                <a:sym typeface="Arial"/>
              </a:defRPr>
            </a:pPr>
            <a:r>
              <a:t>Many types of extremes have become more frequent and more severe and this will continue into the future.</a:t>
            </a:r>
          </a:p>
          <a:p>
            <a:pPr defTabSz="457132">
              <a:lnSpc>
                <a:spcPct val="100000"/>
              </a:lnSpc>
              <a:defRPr sz="2000">
                <a:latin typeface="Arial"/>
                <a:ea typeface="Arial"/>
                <a:cs typeface="Arial"/>
                <a:sym typeface="Arial"/>
              </a:defRPr>
            </a:pPr>
            <a:endParaRPr/>
          </a:p>
          <a:p>
            <a:pPr defTabSz="457132">
              <a:lnSpc>
                <a:spcPct val="100000"/>
              </a:lnSpc>
              <a:defRPr sz="2000">
                <a:latin typeface="Arial"/>
                <a:ea typeface="Arial"/>
                <a:cs typeface="Arial"/>
                <a:sym typeface="Arial"/>
              </a:defRPr>
            </a:pPr>
            <a:r>
              <a:t>What the graph shows:</a:t>
            </a:r>
          </a:p>
          <a:p>
            <a:pPr marL="254000" indent="-254000" defTabSz="457132">
              <a:lnSpc>
                <a:spcPct val="100000"/>
              </a:lnSpc>
              <a:buSzPct val="123000"/>
              <a:buChar char="•"/>
              <a:defRPr sz="2000">
                <a:latin typeface="Arial"/>
                <a:ea typeface="Arial"/>
                <a:cs typeface="Arial"/>
                <a:sym typeface="Arial"/>
              </a:defRPr>
            </a:pPr>
            <a:r>
              <a:t>The </a:t>
            </a:r>
            <a:r>
              <a:rPr b="1"/>
              <a:t>frequency </a:t>
            </a:r>
            <a:r>
              <a:t>of the extreme, or how often it occurs - either in 10 or 50 years - compared to the 1850-1900 period, is shown by the dark dots.</a:t>
            </a:r>
          </a:p>
          <a:p>
            <a:pPr marL="254000" indent="-254000" defTabSz="457132">
              <a:lnSpc>
                <a:spcPct val="100000"/>
              </a:lnSpc>
              <a:buSzPct val="123000"/>
              <a:buChar char="•"/>
              <a:defRPr sz="2000">
                <a:latin typeface="Arial"/>
                <a:ea typeface="Arial"/>
                <a:cs typeface="Arial"/>
                <a:sym typeface="Arial"/>
              </a:defRPr>
            </a:pPr>
            <a:r>
              <a:t>The </a:t>
            </a:r>
            <a:r>
              <a:rPr b="1"/>
              <a:t>intensity</a:t>
            </a:r>
            <a:r>
              <a:t> of the extreme event, or how severe it is compared to how severe it was in the 1850-1900 period, is shown by the dark vertical bars.</a:t>
            </a:r>
          </a:p>
          <a:p>
            <a:pPr defTabSz="457132">
              <a:lnSpc>
                <a:spcPct val="100000"/>
              </a:lnSpc>
              <a:defRPr sz="2000">
                <a:latin typeface="Arial"/>
                <a:ea typeface="Arial"/>
                <a:cs typeface="Arial"/>
                <a:sym typeface="Arial"/>
              </a:defRPr>
            </a:pPr>
            <a:endParaRPr/>
          </a:p>
          <a:p>
            <a:pPr defTabSz="457132">
              <a:lnSpc>
                <a:spcPct val="100000"/>
              </a:lnSpc>
              <a:defRPr sz="2000">
                <a:latin typeface="Arial"/>
                <a:ea typeface="Arial"/>
                <a:cs typeface="Arial"/>
                <a:sym typeface="Arial"/>
              </a:defRPr>
            </a:pPr>
            <a:endParaRPr/>
          </a:p>
          <a:p>
            <a:pPr defTabSz="457132">
              <a:lnSpc>
                <a:spcPct val="100000"/>
              </a:lnSpc>
              <a:defRPr sz="2000">
                <a:latin typeface="Arial"/>
                <a:ea typeface="Arial"/>
                <a:cs typeface="Arial"/>
                <a:sym typeface="Arial"/>
              </a:defRPr>
            </a:pPr>
            <a:r>
              <a:t>-----------------------------------</a:t>
            </a:r>
            <a:r>
              <a:rPr b="1"/>
              <a:t>Caption</a:t>
            </a:r>
            <a:r>
              <a:t>-----------------------</a:t>
            </a:r>
          </a:p>
          <a:p>
            <a:pPr defTabSz="457132">
              <a:lnSpc>
                <a:spcPct val="100000"/>
              </a:lnSpc>
              <a:defRPr sz="2000">
                <a:latin typeface="Arial"/>
                <a:ea typeface="Arial"/>
                <a:cs typeface="Arial"/>
                <a:sym typeface="Arial"/>
              </a:defRPr>
            </a:pPr>
            <a:r>
              <a:rPr b="1"/>
              <a:t>Figure SPM.6 | Projected changes in the intensity and frequency of hot temperature extremes over land, extreme precipitation over land, and agricultural and ecological droughts in drying regions</a:t>
            </a:r>
            <a:r>
              <a:t> </a:t>
            </a:r>
          </a:p>
          <a:p>
            <a:pPr defTabSz="457132">
              <a:lnSpc>
                <a:spcPct val="100000"/>
              </a:lnSpc>
              <a:defRPr sz="2000">
                <a:latin typeface="Arial"/>
                <a:ea typeface="Arial"/>
                <a:cs typeface="Arial"/>
                <a:sym typeface="Arial"/>
              </a:defRPr>
            </a:pPr>
            <a:r>
              <a:t>Projected changes are shown at global warming levels of 1°C, 1.5°C, 2°C, and 4°C and are relative to 1850–1900,9 representing a climate without human influence. The figure depicts frequencies and increases in intensity of 10- or 50-year extreme events from the base period (1850–1900) under different global warming levels. </a:t>
            </a:r>
          </a:p>
          <a:p>
            <a:pPr defTabSz="457132">
              <a:lnSpc>
                <a:spcPct val="100000"/>
              </a:lnSpc>
              <a:defRPr sz="2000">
                <a:latin typeface="Arial"/>
                <a:ea typeface="Arial"/>
                <a:cs typeface="Arial"/>
                <a:sym typeface="Arial"/>
              </a:defRPr>
            </a:pPr>
            <a:r>
              <a:rPr b="1"/>
              <a:t>Hot temperature extremes</a:t>
            </a:r>
            <a:r>
              <a:t> are defined as the daily maximum temperatures over land that were exceeded on average once in a decade (10-year event) or once in 50 years (50-year event) during the 1850–1900 reference period. </a:t>
            </a:r>
            <a:r>
              <a:rPr b="1"/>
              <a:t>Extreme precipitation events</a:t>
            </a:r>
            <a:r>
              <a:t> are defined as the daily precipitation amount over land that was exceeded on average once in a decade during the 1850–1900 reference period. </a:t>
            </a:r>
            <a:r>
              <a:rPr b="1"/>
              <a:t>Agricultural and ecological drought events</a:t>
            </a:r>
            <a:r>
              <a:t> are defined as the annual average of total column soil moisture below the 10th percentile of the 1850–1900 base period. These extremes are defined on model grid box scale. For hot temperature extremes and extreme precipitation, results are shown for the global land. For agricultural and ecological drought, results are shown for drying regions only, which correspond to the AR6 regions in which there is at least medium confidence in a projected increase in agricultural and ecological droughts at the 2°C warming level compared to the 1850–1900 base period in the Coupled Model Intercomparison Project Phase 6 (CMIP6). These regions include Western North America, Central North America, Northern Central America, Southern Central America, Caribbean, Northern South America, North-Eastern South America, South American Monsoon, South-Western South America, Southern South America, Western and Central Europe, Mediterranean, West Southern Africa, East Southern Africa, Madagascar, Eastern Australia, and Southern Australia (Caribbean is not included in the calculation of the figure because of the too-small number of full land grid cells). The non-drying regions do not show an overall increase or decrease in drought severity. Projections of changes in agricultural and ecological droughts in the CMIP Phase 5 (CMIP5) multi-model ensemble differ from those in CMIP6 in some regions, including in parts of Africa and Asia. Assessments of projected changes in meteorological and hydrological droughts are provided in Chapter 11. </a:t>
            </a:r>
          </a:p>
          <a:p>
            <a:pPr defTabSz="457132">
              <a:lnSpc>
                <a:spcPct val="100000"/>
              </a:lnSpc>
              <a:defRPr sz="2000">
                <a:latin typeface="Arial"/>
                <a:ea typeface="Arial"/>
                <a:cs typeface="Arial"/>
                <a:sym typeface="Arial"/>
              </a:defRPr>
            </a:pPr>
            <a:r>
              <a:t>In the </a:t>
            </a:r>
            <a:r>
              <a:rPr b="1"/>
              <a:t>‘frequency’ section</a:t>
            </a:r>
            <a:r>
              <a:t>, each year is represented by a dot. The dark dots indicate years in which the extreme threshold is exceeded, while light dots are years when the threshold is not exceeded. Values correspond to the medians (in bold) and their respective 5–95% range based on the multi-model ensemble from simulations of CMIP6 under different Shared Socio-economic Pathway scenarios. For consistency, the number of dark dots is based on the rounded-up median. In the </a:t>
            </a:r>
            <a:r>
              <a:rPr b="1"/>
              <a:t>‘intensity’ section</a:t>
            </a:r>
            <a:r>
              <a:t>, medians and their 5–95% range, also based on the multi-model ensemble from simulations of CMIP6, are displayed as dark and light bars, respectively. Changes in the intensity of hot temperature extremes and extreme precipitation are expressed as degree Celsius and percentage. As for agricultural and ecological drought, intensity changes are expressed as fractions of standard deviation of annual soil moisture. </a:t>
            </a:r>
          </a:p>
          <a:p>
            <a:pPr defTabSz="457132">
              <a:lnSpc>
                <a:spcPct val="100000"/>
              </a:lnSpc>
              <a:defRPr sz="2000">
                <a:latin typeface="Arial"/>
                <a:ea typeface="Arial"/>
                <a:cs typeface="Arial"/>
                <a:sym typeface="Arial"/>
              </a:defRPr>
            </a:pPr>
            <a:r>
              <a:t>{11.1; 11.3; 11.4; 11.6; 11.9; Figures 11.12, 11.15, 11.6, 11.7, and 11.18} </a:t>
            </a:r>
          </a:p>
          <a:p>
            <a:pPr defTabSz="457132">
              <a:lnSpc>
                <a:spcPct val="100000"/>
              </a:lnSpc>
              <a:defRPr sz="2000">
                <a:latin typeface="Arial"/>
                <a:ea typeface="Arial"/>
                <a:cs typeface="Arial"/>
                <a:sym typeface="Arial"/>
              </a:defRPr>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hape 67"/>
          <p:cNvSpPr>
            <a:spLocks noGrp="1" noRot="1" noChangeAspect="1"/>
          </p:cNvSpPr>
          <p:nvPr>
            <p:ph type="sldImg"/>
          </p:nvPr>
        </p:nvSpPr>
        <p:spPr>
          <a:prstGeom prst="rect">
            <a:avLst/>
          </a:prstGeom>
        </p:spPr>
        <p:txBody>
          <a:bodyPr/>
          <a:lstStyle/>
          <a:p>
            <a:endParaRPr/>
          </a:p>
        </p:txBody>
      </p:sp>
      <p:sp>
        <p:nvSpPr>
          <p:cNvPr id="68" name="Shape 68"/>
          <p:cNvSpPr>
            <a:spLocks noGrp="1"/>
          </p:cNvSpPr>
          <p:nvPr>
            <p:ph type="body" sz="quarter" idx="1"/>
          </p:nvPr>
        </p:nvSpPr>
        <p:spPr>
          <a:prstGeom prst="rect">
            <a:avLst/>
          </a:prstGeom>
        </p:spPr>
        <p:txBody>
          <a:bodyPr/>
          <a:lstStyle>
            <a:lvl1pPr marL="279400" indent="-279400" defTabSz="457132">
              <a:lnSpc>
                <a:spcPct val="100000"/>
              </a:lnSpc>
              <a:buSzPct val="123000"/>
              <a:buChar char="•"/>
              <a:defRPr sz="2000">
                <a:latin typeface="Arial"/>
                <a:ea typeface="Arial"/>
                <a:cs typeface="Arial"/>
                <a:sym typeface="Arial"/>
              </a:defRPr>
            </a:lvl1pPr>
          </a:lstStyle>
          <a:p>
            <a:r>
              <a:t>Hot extremes over land become more intense and more frequent with increasing global warming [see next two slides for more details]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noRot="1" noChangeAspect="1"/>
          </p:cNvSpPr>
          <p:nvPr>
            <p:ph type="sldImg"/>
          </p:nvPr>
        </p:nvSpPr>
        <p:spPr>
          <a:prstGeom prst="rect">
            <a:avLst/>
          </a:prstGeom>
        </p:spPr>
        <p:txBody>
          <a:bodyPr/>
          <a:lstStyle/>
          <a:p>
            <a:endParaRPr/>
          </a:p>
        </p:txBody>
      </p:sp>
      <p:sp>
        <p:nvSpPr>
          <p:cNvPr id="77" name="Shape 77"/>
          <p:cNvSpPr>
            <a:spLocks noGrp="1"/>
          </p:cNvSpPr>
          <p:nvPr>
            <p:ph type="body" sz="quarter" idx="1"/>
          </p:nvPr>
        </p:nvSpPr>
        <p:spPr>
          <a:prstGeom prst="rect">
            <a:avLst/>
          </a:prstGeom>
        </p:spPr>
        <p:txBody>
          <a:bodyPr/>
          <a:lstStyle/>
          <a:p>
            <a:pPr defTabSz="457132">
              <a:lnSpc>
                <a:spcPct val="100000"/>
              </a:lnSpc>
              <a:defRPr sz="2000">
                <a:latin typeface="Arial"/>
                <a:ea typeface="Arial"/>
                <a:cs typeface="Arial"/>
                <a:sym typeface="Arial"/>
              </a:defRPr>
            </a:pPr>
            <a:r>
              <a:t>Considering hot temperature extremes over land, </a:t>
            </a:r>
            <a:r>
              <a:rPr b="1"/>
              <a:t>focusing on a 1 in 10-year event </a:t>
            </a:r>
            <a:r>
              <a:t>(daily maximum temperatures over land that were exceeded on average once in a decade during the 1850–1900 reference period):</a:t>
            </a:r>
          </a:p>
          <a:p>
            <a:pPr defTabSz="457132">
              <a:lnSpc>
                <a:spcPct val="100000"/>
              </a:lnSpc>
              <a:defRPr sz="2000">
                <a:latin typeface="Arial"/>
                <a:ea typeface="Arial"/>
                <a:cs typeface="Arial"/>
                <a:sym typeface="Arial"/>
              </a:defRPr>
            </a:pPr>
            <a:endParaRPr/>
          </a:p>
          <a:p>
            <a:pPr marL="279400" indent="-279400" defTabSz="457132">
              <a:lnSpc>
                <a:spcPct val="100000"/>
              </a:lnSpc>
              <a:buSzPct val="123000"/>
              <a:buChar char="•"/>
              <a:defRPr sz="2000">
                <a:latin typeface="Arial"/>
                <a:ea typeface="Arial"/>
                <a:cs typeface="Arial"/>
                <a:sym typeface="Arial"/>
              </a:defRPr>
            </a:pPr>
            <a:r>
              <a:t>With 2°C global warming, an extreme event that used to happen once in 10 years in a climate without human influence will be more than 5 times more likely to occur and 2.6°C hotter.</a:t>
            </a:r>
          </a:p>
          <a:p>
            <a:pPr marL="279400" indent="-279400" defTabSz="457132">
              <a:lnSpc>
                <a:spcPct val="100000"/>
              </a:lnSpc>
              <a:buSzPct val="123000"/>
              <a:buChar char="•"/>
              <a:defRPr sz="2000">
                <a:latin typeface="Arial"/>
                <a:ea typeface="Arial"/>
                <a:cs typeface="Arial"/>
                <a:sym typeface="Arial"/>
              </a:defRPr>
            </a:pPr>
            <a:r>
              <a:t>This means that future heatwaves will last longer, be more intense and will be more common with increasing global warming. </a:t>
            </a:r>
          </a:p>
          <a:p>
            <a:pPr defTabSz="457132">
              <a:lnSpc>
                <a:spcPct val="100000"/>
              </a:lnSpc>
              <a:defRPr sz="2000">
                <a:latin typeface="Arial"/>
                <a:ea typeface="Arial"/>
                <a:cs typeface="Arial"/>
                <a:sym typeface="Arial"/>
              </a:defRPr>
            </a:pPr>
            <a:endParaRPr/>
          </a:p>
          <a:p>
            <a:pPr defTabSz="457132">
              <a:lnSpc>
                <a:spcPct val="100000"/>
              </a:lnSpc>
              <a:defRPr sz="2000">
                <a:latin typeface="Arial"/>
                <a:ea typeface="Arial"/>
                <a:cs typeface="Arial"/>
                <a:sym typeface="Arial"/>
              </a:defRPr>
            </a:pPr>
            <a:endParaRPr/>
          </a:p>
          <a:p>
            <a:pPr defTabSz="457132">
              <a:lnSpc>
                <a:spcPct val="100000"/>
              </a:lnSpc>
              <a:defRPr sz="2000">
                <a:latin typeface="Arial"/>
                <a:ea typeface="Arial"/>
                <a:cs typeface="Arial"/>
                <a:sym typeface="Arial"/>
              </a:defRPr>
            </a:pPr>
            <a:endParaRPr/>
          </a:p>
          <a:p>
            <a:pPr defTabSz="457132">
              <a:lnSpc>
                <a:spcPct val="100000"/>
              </a:lnSpc>
              <a:defRPr sz="2000">
                <a:latin typeface="Arial"/>
                <a:ea typeface="Arial"/>
                <a:cs typeface="Arial"/>
                <a:sym typeface="Arial"/>
              </a:defRPr>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noRot="1" noChangeAspect="1"/>
          </p:cNvSpPr>
          <p:nvPr>
            <p:ph type="sldImg"/>
          </p:nvPr>
        </p:nvSpPr>
        <p:spPr>
          <a:prstGeom prst="rect">
            <a:avLst/>
          </a:prstGeom>
        </p:spPr>
        <p:txBody>
          <a:bodyPr/>
          <a:lstStyle/>
          <a:p>
            <a:endParaRPr/>
          </a:p>
        </p:txBody>
      </p:sp>
      <p:sp>
        <p:nvSpPr>
          <p:cNvPr id="86" name="Shape 86"/>
          <p:cNvSpPr>
            <a:spLocks noGrp="1"/>
          </p:cNvSpPr>
          <p:nvPr>
            <p:ph type="body" sz="quarter" idx="1"/>
          </p:nvPr>
        </p:nvSpPr>
        <p:spPr>
          <a:prstGeom prst="rect">
            <a:avLst/>
          </a:prstGeom>
        </p:spPr>
        <p:txBody>
          <a:bodyPr/>
          <a:lstStyle/>
          <a:p>
            <a:pPr defTabSz="457132">
              <a:lnSpc>
                <a:spcPct val="100000"/>
              </a:lnSpc>
              <a:defRPr sz="2000">
                <a:latin typeface="Arial"/>
                <a:ea typeface="Arial"/>
                <a:cs typeface="Arial"/>
                <a:sym typeface="Arial"/>
              </a:defRPr>
            </a:pPr>
            <a:r>
              <a:t>Considering hot temperature extremes over land, </a:t>
            </a:r>
            <a:r>
              <a:rPr b="1"/>
              <a:t>focusing on what was previously a 1 in 50-year event </a:t>
            </a:r>
            <a:r>
              <a:t>(daily maximum temperatures over land that were exceeded on average once in 50 years during the 1850–1900 reference period):</a:t>
            </a:r>
          </a:p>
          <a:p>
            <a:pPr defTabSz="457132">
              <a:lnSpc>
                <a:spcPct val="100000"/>
              </a:lnSpc>
              <a:defRPr sz="2000">
                <a:latin typeface="Arial"/>
                <a:ea typeface="Arial"/>
                <a:cs typeface="Arial"/>
                <a:sym typeface="Arial"/>
              </a:defRPr>
            </a:pPr>
            <a:endParaRPr/>
          </a:p>
          <a:p>
            <a:pPr marL="279400" indent="-279400" defTabSz="457132">
              <a:lnSpc>
                <a:spcPct val="100000"/>
              </a:lnSpc>
              <a:buSzPct val="123000"/>
              <a:buChar char="•"/>
              <a:defRPr sz="2000">
                <a:latin typeface="Arial"/>
                <a:ea typeface="Arial"/>
                <a:cs typeface="Arial"/>
                <a:sym typeface="Arial"/>
              </a:defRPr>
            </a:pPr>
            <a:r>
              <a:t>With 2°C global warming, a more rare extreme event that used to happen once in 50 years in a climate without human influence will be close to 14 times more likely to occur and 2.7°C hotter.</a:t>
            </a:r>
          </a:p>
          <a:p>
            <a:pPr marL="279400" indent="-279400" defTabSz="457132">
              <a:lnSpc>
                <a:spcPct val="100000"/>
              </a:lnSpc>
              <a:buSzPct val="123000"/>
              <a:buChar char="•"/>
              <a:defRPr sz="2000">
                <a:latin typeface="Arial"/>
                <a:ea typeface="Arial"/>
                <a:cs typeface="Arial"/>
                <a:sym typeface="Arial"/>
              </a:defRPr>
            </a:pPr>
            <a:r>
              <a:t>With every increase in global warming, intensity increases, while changes in the frequency, or occurrence, of hot extreme events increases disproportionately faster.</a:t>
            </a:r>
          </a:p>
          <a:p>
            <a:pPr defTabSz="457132">
              <a:lnSpc>
                <a:spcPct val="100000"/>
              </a:lnSpc>
              <a:defRPr sz="2000">
                <a:latin typeface="Arial"/>
                <a:ea typeface="Arial"/>
                <a:cs typeface="Arial"/>
                <a:sym typeface="Arial"/>
              </a:defRPr>
            </a:pPr>
            <a:endParaRPr/>
          </a:p>
          <a:p>
            <a:pPr defTabSz="457132">
              <a:lnSpc>
                <a:spcPct val="100000"/>
              </a:lnSpc>
              <a:defRPr sz="2000">
                <a:latin typeface="Arial"/>
                <a:ea typeface="Arial"/>
                <a:cs typeface="Arial"/>
                <a:sym typeface="Arial"/>
              </a:defRPr>
            </a:pPr>
            <a:endParaRPr/>
          </a:p>
          <a:p>
            <a:pPr defTabSz="457132">
              <a:lnSpc>
                <a:spcPct val="100000"/>
              </a:lnSpc>
              <a:defRPr sz="2000">
                <a:latin typeface="Arial"/>
                <a:ea typeface="Arial"/>
                <a:cs typeface="Arial"/>
                <a:sym typeface="Arial"/>
              </a:defRPr>
            </a:pPr>
            <a:endParaRPr/>
          </a:p>
          <a:p>
            <a:pPr defTabSz="457132">
              <a:lnSpc>
                <a:spcPct val="100000"/>
              </a:lnSpc>
              <a:defRPr sz="2000">
                <a:latin typeface="Arial"/>
                <a:ea typeface="Arial"/>
                <a:cs typeface="Arial"/>
                <a:sym typeface="Arial"/>
              </a:defRPr>
            </a:pPr>
            <a:endParaRPr/>
          </a:p>
          <a:p>
            <a:pPr defTabSz="457132">
              <a:lnSpc>
                <a:spcPct val="100000"/>
              </a:lnSpc>
              <a:defRPr sz="2000">
                <a:latin typeface="Arial"/>
                <a:ea typeface="Arial"/>
                <a:cs typeface="Arial"/>
                <a:sym typeface="Arial"/>
              </a:defRPr>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a:spLocks noGrp="1" noRot="1" noChangeAspect="1"/>
          </p:cNvSpPr>
          <p:nvPr>
            <p:ph type="sldImg"/>
          </p:nvPr>
        </p:nvSpPr>
        <p:spPr>
          <a:prstGeom prst="rect">
            <a:avLst/>
          </a:prstGeom>
        </p:spPr>
        <p:txBody>
          <a:bodyPr/>
          <a:lstStyle/>
          <a:p>
            <a:endParaRPr/>
          </a:p>
        </p:txBody>
      </p:sp>
      <p:sp>
        <p:nvSpPr>
          <p:cNvPr id="95" name="Shape 95"/>
          <p:cNvSpPr>
            <a:spLocks noGrp="1"/>
          </p:cNvSpPr>
          <p:nvPr>
            <p:ph type="body" sz="quarter" idx="1"/>
          </p:nvPr>
        </p:nvSpPr>
        <p:spPr>
          <a:prstGeom prst="rect">
            <a:avLst/>
          </a:prstGeom>
        </p:spPr>
        <p:txBody>
          <a:bodyPr/>
          <a:lstStyle/>
          <a:p>
            <a:pPr defTabSz="457132">
              <a:lnSpc>
                <a:spcPct val="100000"/>
              </a:lnSpc>
              <a:defRPr sz="2000">
                <a:latin typeface="Arial"/>
                <a:ea typeface="Arial"/>
                <a:cs typeface="Arial"/>
                <a:sym typeface="Arial"/>
              </a:defRPr>
            </a:pPr>
            <a:r>
              <a:t>Considering heavy precipitation extremes over land, </a:t>
            </a:r>
            <a:r>
              <a:rPr b="1"/>
              <a:t>focusing on what was previously a 1 in 10-year event </a:t>
            </a:r>
            <a:r>
              <a:t>in the pre-industrial period (1850-1900)</a:t>
            </a:r>
            <a:r>
              <a:rPr b="1"/>
              <a:t>:</a:t>
            </a:r>
          </a:p>
          <a:p>
            <a:pPr defTabSz="457132">
              <a:lnSpc>
                <a:spcPct val="100000"/>
              </a:lnSpc>
              <a:defRPr sz="2000">
                <a:latin typeface="Arial"/>
                <a:ea typeface="Arial"/>
                <a:cs typeface="Arial"/>
                <a:sym typeface="Arial"/>
              </a:defRPr>
            </a:pPr>
            <a:endParaRPr b="1"/>
          </a:p>
          <a:p>
            <a:pPr marL="279400" indent="-279400" defTabSz="457132">
              <a:lnSpc>
                <a:spcPct val="100000"/>
              </a:lnSpc>
              <a:buSzPct val="123000"/>
              <a:buChar char="•"/>
              <a:defRPr sz="2000">
                <a:latin typeface="Arial"/>
                <a:ea typeface="Arial"/>
                <a:cs typeface="Arial"/>
                <a:sym typeface="Arial"/>
              </a:defRPr>
            </a:pPr>
            <a:r>
              <a:t>Heavy precipitation become more frequent with increasing global warming.</a:t>
            </a:r>
          </a:p>
          <a:p>
            <a:pPr marL="279400" indent="-279400" defTabSz="457132">
              <a:lnSpc>
                <a:spcPct val="100000"/>
              </a:lnSpc>
              <a:buSzPct val="123000"/>
              <a:buChar char="•"/>
              <a:defRPr sz="2000">
                <a:latin typeface="Arial"/>
                <a:ea typeface="Arial"/>
                <a:cs typeface="Arial"/>
                <a:sym typeface="Arial"/>
              </a:defRPr>
            </a:pPr>
            <a:r>
              <a:t>At the global scale, extreme daily precipitation events are projected to intensify by about 7% for every additional 1°C of global warming.</a:t>
            </a:r>
          </a:p>
          <a:p>
            <a:pPr defTabSz="457132">
              <a:lnSpc>
                <a:spcPct val="100000"/>
              </a:lnSpc>
              <a:defRPr sz="2000">
                <a:latin typeface="Arial"/>
                <a:ea typeface="Arial"/>
                <a:cs typeface="Arial"/>
                <a:sym typeface="Arial"/>
              </a:defRPr>
            </a:pPr>
            <a:endParaRPr/>
          </a:p>
          <a:p>
            <a:pPr defTabSz="457132">
              <a:lnSpc>
                <a:spcPct val="100000"/>
              </a:lnSpc>
              <a:defRPr sz="2000">
                <a:latin typeface="Arial"/>
                <a:ea typeface="Arial"/>
                <a:cs typeface="Arial"/>
                <a:sym typeface="Arial"/>
              </a:defRPr>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noRot="1" noChangeAspect="1"/>
          </p:cNvSpPr>
          <p:nvPr>
            <p:ph type="sldImg"/>
          </p:nvPr>
        </p:nvSpPr>
        <p:spPr>
          <a:prstGeom prst="rect">
            <a:avLst/>
          </a:prstGeom>
        </p:spPr>
        <p:txBody>
          <a:bodyPr/>
          <a:lstStyle/>
          <a:p>
            <a:endParaRPr/>
          </a:p>
        </p:txBody>
      </p:sp>
      <p:sp>
        <p:nvSpPr>
          <p:cNvPr id="104" name="Shape 104"/>
          <p:cNvSpPr>
            <a:spLocks noGrp="1"/>
          </p:cNvSpPr>
          <p:nvPr>
            <p:ph type="body" sz="quarter" idx="1"/>
          </p:nvPr>
        </p:nvSpPr>
        <p:spPr>
          <a:prstGeom prst="rect">
            <a:avLst/>
          </a:prstGeom>
        </p:spPr>
        <p:txBody>
          <a:bodyPr/>
          <a:lstStyle/>
          <a:p>
            <a:pPr defTabSz="457132">
              <a:lnSpc>
                <a:spcPct val="100000"/>
              </a:lnSpc>
              <a:defRPr sz="2000">
                <a:latin typeface="Arial"/>
                <a:ea typeface="Arial"/>
                <a:cs typeface="Arial"/>
                <a:sym typeface="Arial"/>
              </a:defRPr>
            </a:pPr>
            <a:r>
              <a:t>For drought extremes, </a:t>
            </a:r>
            <a:r>
              <a:rPr b="1"/>
              <a:t>focusing on what was previously a 1 in 10-year event </a:t>
            </a:r>
            <a:r>
              <a:t>in the pre-industrial period (1850-1900)</a:t>
            </a:r>
            <a:r>
              <a:rPr b="1"/>
              <a:t>:</a:t>
            </a:r>
          </a:p>
          <a:p>
            <a:pPr defTabSz="457132">
              <a:lnSpc>
                <a:spcPct val="100000"/>
              </a:lnSpc>
              <a:defRPr sz="2000">
                <a:latin typeface="Arial"/>
                <a:ea typeface="Arial"/>
                <a:cs typeface="Arial"/>
                <a:sym typeface="Arial"/>
              </a:defRPr>
            </a:pPr>
            <a:endParaRPr b="1"/>
          </a:p>
          <a:p>
            <a:pPr defTabSz="457132">
              <a:lnSpc>
                <a:spcPct val="100000"/>
              </a:lnSpc>
              <a:defRPr sz="2000">
                <a:latin typeface="Arial"/>
                <a:ea typeface="Arial"/>
                <a:cs typeface="Arial"/>
                <a:sym typeface="Arial"/>
              </a:defRPr>
            </a:pPr>
            <a:r>
              <a:t>Agricultural and ecological drought events are defined as the annual average of total column soil moisture below the 10th percentile of the 1850–1900 base period. </a:t>
            </a:r>
          </a:p>
          <a:p>
            <a:pPr defTabSz="457132">
              <a:lnSpc>
                <a:spcPct val="100000"/>
              </a:lnSpc>
              <a:defRPr sz="2000">
                <a:latin typeface="Arial"/>
                <a:ea typeface="Arial"/>
                <a:cs typeface="Arial"/>
                <a:sym typeface="Arial"/>
              </a:defRPr>
            </a:pPr>
            <a:endParaRPr/>
          </a:p>
          <a:p>
            <a:pPr marL="279400" indent="-279400" defTabSz="457132">
              <a:lnSpc>
                <a:spcPct val="100000"/>
              </a:lnSpc>
              <a:buSzPct val="123000"/>
              <a:buChar char="•"/>
              <a:defRPr sz="2000">
                <a:latin typeface="Arial"/>
                <a:ea typeface="Arial"/>
                <a:cs typeface="Arial"/>
                <a:sym typeface="Arial"/>
              </a:defRPr>
            </a:pPr>
            <a:r>
              <a:t>Agricultural and ecological droughts become more intense and more frequent with increasing global warming in drying regions. </a:t>
            </a:r>
          </a:p>
          <a:p>
            <a:pPr marL="279400" indent="-279400" defTabSz="457132">
              <a:lnSpc>
                <a:spcPct val="100000"/>
              </a:lnSpc>
              <a:buSzPct val="123000"/>
              <a:buChar char="•"/>
              <a:defRPr sz="2000">
                <a:latin typeface="Arial"/>
                <a:ea typeface="Arial"/>
                <a:cs typeface="Arial"/>
                <a:sym typeface="Arial"/>
              </a:defRPr>
            </a:pPr>
            <a:r>
              <a:t>Drying regions represent more than one third of all the regions assessed in this report.</a:t>
            </a:r>
          </a:p>
          <a:p>
            <a:pPr defTabSz="457132">
              <a:lnSpc>
                <a:spcPct val="100000"/>
              </a:lnSpc>
              <a:defRPr sz="2000">
                <a:latin typeface="Arial"/>
                <a:ea typeface="Arial"/>
                <a:cs typeface="Arial"/>
                <a:sym typeface="Arial"/>
              </a:defRPr>
            </a:pPr>
            <a:endParaRPr/>
          </a:p>
          <a:p>
            <a:pPr defTabSz="457132">
              <a:lnSpc>
                <a:spcPct val="100000"/>
              </a:lnSpc>
              <a:defRPr sz="2000">
                <a:latin typeface="Arial"/>
                <a:ea typeface="Arial"/>
                <a:cs typeface="Arial"/>
                <a:sym typeface="Arial"/>
              </a:defRPr>
            </a:pPr>
            <a:endParaRPr/>
          </a:p>
          <a:p>
            <a:pPr defTabSz="457132">
              <a:lnSpc>
                <a:spcPct val="100000"/>
              </a:lnSpc>
              <a:defRPr sz="2000">
                <a:latin typeface="Arial"/>
                <a:ea typeface="Arial"/>
                <a:cs typeface="Arial"/>
                <a:sym typeface="Arial"/>
              </a:defRPr>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Content Slide">
    <p:spTree>
      <p:nvGrpSpPr>
        <p:cNvPr id="1" name=""/>
        <p:cNvGrpSpPr/>
        <p:nvPr/>
      </p:nvGrpSpPr>
      <p:grpSpPr>
        <a:xfrm>
          <a:off x="0" y="0"/>
          <a:ext cx="0" cy="0"/>
          <a:chOff x="0" y="0"/>
          <a:chExt cx="0" cy="0"/>
        </a:xfrm>
      </p:grpSpPr>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Content Slide Blank">
    <p:spTree>
      <p:nvGrpSpPr>
        <p:cNvPr id="1" name=""/>
        <p:cNvGrpSpPr/>
        <p:nvPr/>
      </p:nvGrpSpPr>
      <p:grpSpPr>
        <a:xfrm>
          <a:off x="0" y="0"/>
          <a:ext cx="0" cy="0"/>
          <a:chOff x="0" y="0"/>
          <a:chExt cx="0" cy="0"/>
        </a:xfrm>
      </p:grpSpPr>
      <p:sp>
        <p:nvSpPr>
          <p:cNvPr id="23" name="Google Shape;19;p8"/>
          <p:cNvSpPr/>
          <p:nvPr/>
        </p:nvSpPr>
        <p:spPr>
          <a:xfrm>
            <a:off x="-2" y="12725915"/>
            <a:ext cx="24384004" cy="1001572"/>
          </a:xfrm>
          <a:prstGeom prst="rect">
            <a:avLst/>
          </a:prstGeom>
          <a:solidFill>
            <a:srgbClr val="5492CD"/>
          </a:solidFill>
          <a:ln w="12700">
            <a:miter lim="400000"/>
          </a:ln>
        </p:spPr>
        <p:txBody>
          <a:bodyPr lIns="0" tIns="0" rIns="0" bIns="0" anchor="ctr"/>
          <a:lstStyle/>
          <a:p>
            <a:pPr defTabSz="914400">
              <a:defRPr sz="4800">
                <a:solidFill>
                  <a:srgbClr val="FFFFFF"/>
                </a:solidFill>
                <a:latin typeface="Arial"/>
                <a:ea typeface="Arial"/>
                <a:cs typeface="Arial"/>
                <a:sym typeface="Arial"/>
              </a:defRPr>
            </a:pPr>
            <a:endParaRPr/>
          </a:p>
        </p:txBody>
      </p:sp>
      <p:sp>
        <p:nvSpPr>
          <p:cNvPr id="24" name="Google Shape;21;p8"/>
          <p:cNvSpPr txBox="1"/>
          <p:nvPr/>
        </p:nvSpPr>
        <p:spPr>
          <a:xfrm>
            <a:off x="240050" y="12963997"/>
            <a:ext cx="10035839" cy="5275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lnSpc>
                <a:spcPct val="94444"/>
              </a:lnSpc>
              <a:defRPr sz="2000" b="1">
                <a:solidFill>
                  <a:srgbClr val="FFFFFF"/>
                </a:solidFill>
                <a:latin typeface="Arial"/>
                <a:ea typeface="Arial"/>
                <a:cs typeface="Arial"/>
                <a:sym typeface="Arial"/>
              </a:defRPr>
            </a:pPr>
            <a:r>
              <a:t>SIXTH ASSESSMENT REPORT  </a:t>
            </a:r>
            <a:r>
              <a:rPr b="0"/>
              <a:t>Working Group I – The Physical Science Basis</a:t>
            </a:r>
          </a:p>
        </p:txBody>
      </p:sp>
      <p:pic>
        <p:nvPicPr>
          <p:cNvPr id="25" name="Image" descr="Image"/>
          <p:cNvPicPr>
            <a:picLocks noChangeAspect="1"/>
          </p:cNvPicPr>
          <p:nvPr/>
        </p:nvPicPr>
        <p:blipFill>
          <a:blip r:embed="rId2"/>
          <a:stretch>
            <a:fillRect/>
          </a:stretch>
        </p:blipFill>
        <p:spPr>
          <a:xfrm>
            <a:off x="22422484" y="12891989"/>
            <a:ext cx="1720397" cy="697008"/>
          </a:xfrm>
          <a:prstGeom prst="rect">
            <a:avLst/>
          </a:prstGeom>
          <a:ln w="12700">
            <a:miter lim="400000"/>
          </a:ln>
        </p:spPr>
      </p:pic>
      <p:sp>
        <p:nvSpPr>
          <p:cNvPr id="26" name="© IPCC 2022"/>
          <p:cNvSpPr txBox="1"/>
          <p:nvPr/>
        </p:nvSpPr>
        <p:spPr>
          <a:xfrm>
            <a:off x="11272242" y="13023020"/>
            <a:ext cx="1839516" cy="4349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300">
                <a:solidFill>
                  <a:srgbClr val="FFFFFF"/>
                </a:solidFill>
                <a:latin typeface="Arial"/>
                <a:ea typeface="Arial"/>
                <a:cs typeface="Arial"/>
                <a:sym typeface="Arial"/>
              </a:defRPr>
            </a:lvl1pPr>
          </a:lstStyle>
          <a:p>
            <a:r>
              <a:t>© IPCC 2022</a:t>
            </a: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Cover">
    <p:bg>
      <p:bgPr>
        <a:solidFill>
          <a:srgbClr val="5492CD"/>
        </a:solidFill>
        <a:effectLst/>
      </p:bgPr>
    </p:bg>
    <p:spTree>
      <p:nvGrpSpPr>
        <p:cNvPr id="1" name=""/>
        <p:cNvGrpSpPr/>
        <p:nvPr/>
      </p:nvGrpSpPr>
      <p:grpSpPr>
        <a:xfrm>
          <a:off x="0" y="0"/>
          <a:ext cx="0" cy="0"/>
          <a:chOff x="0" y="0"/>
          <a:chExt cx="0" cy="0"/>
        </a:xfrm>
      </p:grpSpPr>
      <p:pic>
        <p:nvPicPr>
          <p:cNvPr id="34" name="Picture 4" descr="Picture 4"/>
          <p:cNvPicPr>
            <a:picLocks noChangeAspect="1"/>
          </p:cNvPicPr>
          <p:nvPr/>
        </p:nvPicPr>
        <p:blipFill>
          <a:blip r:embed="rId2"/>
          <a:stretch>
            <a:fillRect/>
          </a:stretch>
        </p:blipFill>
        <p:spPr>
          <a:xfrm>
            <a:off x="14091860" y="128298"/>
            <a:ext cx="6797820" cy="1227158"/>
          </a:xfrm>
          <a:prstGeom prst="rect">
            <a:avLst/>
          </a:prstGeom>
          <a:ln w="12700">
            <a:miter lim="400000"/>
          </a:ln>
        </p:spPr>
      </p:pic>
      <p:sp>
        <p:nvSpPr>
          <p:cNvPr id="35" name="Text Placeholder 6"/>
          <p:cNvSpPr txBox="1"/>
          <p:nvPr/>
        </p:nvSpPr>
        <p:spPr>
          <a:xfrm>
            <a:off x="723900" y="387893"/>
            <a:ext cx="8315315" cy="10381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p>
            <a:pPr algn="l" defTabSz="685677">
              <a:lnSpc>
                <a:spcPts val="1800"/>
              </a:lnSpc>
              <a:spcBef>
                <a:spcPts val="2400"/>
              </a:spcBef>
              <a:defRPr sz="2900" b="1">
                <a:solidFill>
                  <a:srgbClr val="FFFFFF"/>
                </a:solidFill>
                <a:latin typeface="Arial"/>
                <a:ea typeface="Arial"/>
                <a:cs typeface="Arial"/>
                <a:sym typeface="Arial"/>
              </a:defRPr>
            </a:pPr>
            <a:r>
              <a:t>SIXTH ASSESSMENT REPORT </a:t>
            </a:r>
          </a:p>
          <a:p>
            <a:pPr algn="l" defTabSz="685677">
              <a:lnSpc>
                <a:spcPts val="1800"/>
              </a:lnSpc>
              <a:spcBef>
                <a:spcPts val="2400"/>
              </a:spcBef>
              <a:defRPr sz="2900">
                <a:solidFill>
                  <a:srgbClr val="FFFFFF"/>
                </a:solidFill>
                <a:latin typeface="Arial"/>
                <a:ea typeface="Arial"/>
                <a:cs typeface="Arial"/>
                <a:sym typeface="Arial"/>
              </a:defRPr>
            </a:pPr>
            <a:r>
              <a:t>Working Group I – The Physical Science Basis</a:t>
            </a:r>
          </a:p>
        </p:txBody>
      </p:sp>
      <p:pic>
        <p:nvPicPr>
          <p:cNvPr id="36" name="header.png" descr="header.png"/>
          <p:cNvPicPr>
            <a:picLocks noChangeAspect="1"/>
          </p:cNvPicPr>
          <p:nvPr/>
        </p:nvPicPr>
        <p:blipFill>
          <a:blip r:embed="rId3"/>
          <a:srcRect r="25617"/>
          <a:stretch>
            <a:fillRect/>
          </a:stretch>
        </p:blipFill>
        <p:spPr>
          <a:xfrm>
            <a:off x="21005665" y="-1073"/>
            <a:ext cx="3402693" cy="1485901"/>
          </a:xfrm>
          <a:prstGeom prst="rect">
            <a:avLst/>
          </a:prstGeom>
          <a:ln w="12700">
            <a:miter lim="400000"/>
          </a:ln>
        </p:spPr>
      </p:pic>
      <p:sp>
        <p:nvSpPr>
          <p:cNvPr id="37" name="© IPCC 2022"/>
          <p:cNvSpPr txBox="1"/>
          <p:nvPr/>
        </p:nvSpPr>
        <p:spPr>
          <a:xfrm>
            <a:off x="11272242" y="872255"/>
            <a:ext cx="1839516" cy="4349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300">
                <a:solidFill>
                  <a:srgbClr val="FFFFFF"/>
                </a:solidFill>
                <a:latin typeface="Arial"/>
                <a:ea typeface="Arial"/>
                <a:cs typeface="Arial"/>
                <a:sym typeface="Arial"/>
              </a:defRPr>
            </a:lvl1pPr>
          </a:lstStyle>
          <a:p>
            <a:r>
              <a:t>© IPCC 2022</a:t>
            </a:r>
          </a:p>
        </p:txBody>
      </p:sp>
      <p:sp>
        <p:nvSpPr>
          <p:cNvPr id="38" name="Slide Number"/>
          <p:cNvSpPr txBox="1">
            <a:spLocks noGrp="1"/>
          </p:cNvSpPr>
          <p:nvPr>
            <p:ph type="sldNum" sz="quarter" idx="2"/>
          </p:nvPr>
        </p:nvSpPr>
        <p:spPr>
          <a:xfrm>
            <a:off x="11785599" y="12344399"/>
            <a:ext cx="5689601" cy="736601"/>
          </a:xfrm>
          <a:prstGeom prst="rect">
            <a:avLst/>
          </a:prstGeom>
        </p:spPr>
        <p:txBody>
          <a:bodyPr lIns="121919" tIns="121919" rIns="121919" bIns="121919"/>
          <a:lstStyle>
            <a:lvl1pPr defTabSz="1219021"/>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1683" y="-46025"/>
            <a:ext cx="7462720" cy="13808050"/>
          </a:xfrm>
          <a:prstGeom prst="rect">
            <a:avLst/>
          </a:prstGeom>
          <a:solidFill>
            <a:srgbClr val="EFEFE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 name="Google Shape;19;p8"/>
          <p:cNvSpPr/>
          <p:nvPr/>
        </p:nvSpPr>
        <p:spPr>
          <a:xfrm>
            <a:off x="-2" y="12725915"/>
            <a:ext cx="24384004" cy="1001572"/>
          </a:xfrm>
          <a:prstGeom prst="rect">
            <a:avLst/>
          </a:prstGeom>
          <a:solidFill>
            <a:srgbClr val="5492CD"/>
          </a:solidFill>
          <a:ln w="12700">
            <a:miter lim="400000"/>
          </a:ln>
        </p:spPr>
        <p:txBody>
          <a:bodyPr lIns="0" tIns="0" rIns="0" bIns="0" anchor="ctr"/>
          <a:lstStyle/>
          <a:p>
            <a:pPr defTabSz="914400">
              <a:defRPr sz="4800">
                <a:solidFill>
                  <a:srgbClr val="FFFFFF"/>
                </a:solidFill>
                <a:latin typeface="Arial"/>
                <a:ea typeface="Arial"/>
                <a:cs typeface="Arial"/>
                <a:sym typeface="Arial"/>
              </a:defRPr>
            </a:pPr>
            <a:endParaRPr/>
          </a:p>
        </p:txBody>
      </p:sp>
      <p:sp>
        <p:nvSpPr>
          <p:cNvPr id="4" name="Google Shape;21;p8"/>
          <p:cNvSpPr txBox="1"/>
          <p:nvPr/>
        </p:nvSpPr>
        <p:spPr>
          <a:xfrm>
            <a:off x="240050" y="12963997"/>
            <a:ext cx="10035839" cy="5275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lnSpc>
                <a:spcPct val="94444"/>
              </a:lnSpc>
              <a:defRPr sz="2000" b="1">
                <a:solidFill>
                  <a:srgbClr val="FFFFFF"/>
                </a:solidFill>
                <a:latin typeface="Arial"/>
                <a:ea typeface="Arial"/>
                <a:cs typeface="Arial"/>
                <a:sym typeface="Arial"/>
              </a:defRPr>
            </a:pPr>
            <a:r>
              <a:t>SIXTH ASSESSMENT REPORT  </a:t>
            </a:r>
            <a:r>
              <a:rPr b="0"/>
              <a:t>Working Group I – The Physical Science Basis</a:t>
            </a:r>
          </a:p>
        </p:txBody>
      </p:sp>
      <p:pic>
        <p:nvPicPr>
          <p:cNvPr id="5" name="Image" descr="Image"/>
          <p:cNvPicPr>
            <a:picLocks noChangeAspect="1"/>
          </p:cNvPicPr>
          <p:nvPr/>
        </p:nvPicPr>
        <p:blipFill>
          <a:blip r:embed="rId5"/>
          <a:stretch>
            <a:fillRect/>
          </a:stretch>
        </p:blipFill>
        <p:spPr>
          <a:xfrm>
            <a:off x="22422484" y="12891989"/>
            <a:ext cx="1720397" cy="697008"/>
          </a:xfrm>
          <a:prstGeom prst="rect">
            <a:avLst/>
          </a:prstGeom>
          <a:ln w="12700">
            <a:miter lim="400000"/>
          </a:ln>
        </p:spPr>
      </p:pic>
      <p:sp>
        <p:nvSpPr>
          <p:cNvPr id="6" name="© IPCC 2022"/>
          <p:cNvSpPr txBox="1"/>
          <p:nvPr/>
        </p:nvSpPr>
        <p:spPr>
          <a:xfrm>
            <a:off x="11272242" y="13023020"/>
            <a:ext cx="1839516" cy="4349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300">
                <a:solidFill>
                  <a:srgbClr val="FFFFFF"/>
                </a:solidFill>
                <a:latin typeface="Arial"/>
                <a:ea typeface="Arial"/>
                <a:cs typeface="Arial"/>
                <a:sym typeface="Arial"/>
              </a:defRPr>
            </a:lvl1pPr>
          </a:lstStyle>
          <a:p>
            <a:r>
              <a:t>© IPCC 2022</a:t>
            </a:r>
          </a:p>
        </p:txBody>
      </p:sp>
      <p:sp>
        <p:nvSpPr>
          <p:cNvPr id="7" name="Title Text"/>
          <p:cNvSpPr txBox="1">
            <a:spLocks noGrp="1"/>
          </p:cNvSpPr>
          <p:nvPr>
            <p:ph type="title"/>
          </p:nvPr>
        </p:nvSpPr>
        <p:spPr>
          <a:xfrm>
            <a:off x="975361" y="1711050"/>
            <a:ext cx="11470643" cy="23000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p>
            <a:r>
              <a:t>Title Text</a:t>
            </a:r>
          </a:p>
        </p:txBody>
      </p:sp>
      <p:sp>
        <p:nvSpPr>
          <p:cNvPr id="8" name="Body Level One…"/>
          <p:cNvSpPr txBox="1">
            <a:spLocks noGrp="1"/>
          </p:cNvSpPr>
          <p:nvPr>
            <p:ph type="body" idx="1"/>
          </p:nvPr>
        </p:nvSpPr>
        <p:spPr>
          <a:xfrm>
            <a:off x="975358" y="4011066"/>
            <a:ext cx="11470643" cy="91132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9" name="Slide Number"/>
          <p:cNvSpPr txBox="1">
            <a:spLocks noGrp="1"/>
          </p:cNvSpPr>
          <p:nvPr>
            <p:ph type="sldNum" sz="quarter" idx="2"/>
          </p:nvPr>
        </p:nvSpPr>
        <p:spPr>
          <a:xfrm>
            <a:off x="16766660" y="12362499"/>
            <a:ext cx="708542" cy="700405"/>
          </a:xfrm>
          <a:prstGeom prst="rect">
            <a:avLst/>
          </a:prstGeom>
          <a:ln w="12700">
            <a:miter lim="400000"/>
          </a:ln>
        </p:spPr>
        <p:txBody>
          <a:bodyPr wrap="none" lIns="121899" tIns="121899" rIns="121899" bIns="121899" anchor="ctr">
            <a:spAutoFit/>
          </a:bodyPr>
          <a:lstStyle>
            <a:lvl1pPr algn="r" defTabSz="914400">
              <a:defRPr sz="3200">
                <a:solidFill>
                  <a:srgbClr val="464749"/>
                </a:solidFill>
                <a:latin typeface="Arial"/>
                <a:ea typeface="Arial"/>
                <a:cs typeface="Arial"/>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1pPr>
      <a:lvl2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2pPr>
      <a:lvl3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3pPr>
      <a:lvl4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4pPr>
      <a:lvl5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5pPr>
      <a:lvl6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6pPr>
      <a:lvl7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7pPr>
      <a:lvl8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8pPr>
      <a:lvl9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9pPr>
    </p:titleStyle>
    <p:bodyStyle>
      <a:lvl1pPr marL="408940" marR="0" indent="-434340"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1pPr>
      <a:lvl2pPr marL="866139" marR="0" indent="-434339"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2pPr>
      <a:lvl3pPr marL="1323339" marR="0" indent="-434339"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3pPr>
      <a:lvl4pPr marL="1780539" marR="0" indent="-434339"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4pPr>
      <a:lvl5pPr marL="2237739" marR="0" indent="-434339"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5pPr>
      <a:lvl6pPr marL="2650902" marR="0" indent="-276891"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6pPr>
      <a:lvl7pPr marL="3108102" marR="0" indent="-276891"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7pPr>
      <a:lvl8pPr marL="3565302" marR="0" indent="-276891"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8pPr>
      <a:lvl9pPr marL="4022502" marR="0" indent="-276891"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9pPr>
    </p:bodyStyle>
    <p:otherStyle>
      <a:lvl1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1pPr>
      <a:lvl2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2pPr>
      <a:lvl3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3pPr>
      <a:lvl4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4pPr>
      <a:lvl5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5pPr>
      <a:lvl6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6pPr>
      <a:lvl7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7pPr>
      <a:lvl8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8pPr>
      <a:lvl9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291C8"/>
        </a:solidFill>
        <a:effectLst/>
      </p:bgPr>
    </p:bg>
    <p:spTree>
      <p:nvGrpSpPr>
        <p:cNvPr id="1" name=""/>
        <p:cNvGrpSpPr/>
        <p:nvPr/>
      </p:nvGrpSpPr>
      <p:grpSpPr>
        <a:xfrm>
          <a:off x="0" y="0"/>
          <a:ext cx="0" cy="0"/>
          <a:chOff x="0" y="0"/>
          <a:chExt cx="0" cy="0"/>
        </a:xfrm>
      </p:grpSpPr>
      <p:pic>
        <p:nvPicPr>
          <p:cNvPr id="47" name="cover6.png" descr="cover6.png"/>
          <p:cNvPicPr>
            <a:picLocks noChangeAspect="1"/>
          </p:cNvPicPr>
          <p:nvPr/>
        </p:nvPicPr>
        <p:blipFill>
          <a:blip r:embed="rId2"/>
          <a:stretch>
            <a:fillRect/>
          </a:stretch>
        </p:blipFill>
        <p:spPr>
          <a:xfrm>
            <a:off x="-1" y="7694227"/>
            <a:ext cx="24384001" cy="6016667"/>
          </a:xfrm>
          <a:prstGeom prst="rect">
            <a:avLst/>
          </a:prstGeom>
          <a:ln w="12700">
            <a:miter lim="400000"/>
          </a:ln>
        </p:spPr>
      </p:pic>
      <p:sp>
        <p:nvSpPr>
          <p:cNvPr id="48" name="Rectangle 1"/>
          <p:cNvSpPr txBox="1"/>
          <p:nvPr/>
        </p:nvSpPr>
        <p:spPr>
          <a:xfrm>
            <a:off x="726179" y="2576526"/>
            <a:ext cx="3783545" cy="8359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spAutoFit/>
          </a:bodyPr>
          <a:lstStyle>
            <a:lvl1pPr algn="l" defTabSz="1219021">
              <a:defRPr sz="4200" b="1">
                <a:solidFill>
                  <a:srgbClr val="FFFFFF"/>
                </a:solidFill>
                <a:latin typeface="Arial"/>
                <a:ea typeface="Arial"/>
                <a:cs typeface="Arial"/>
                <a:sym typeface="Arial"/>
              </a:defRPr>
            </a:lvl1pPr>
          </a:lstStyle>
          <a:p>
            <a:r>
              <a:t>Figure SPM.6 </a:t>
            </a:r>
          </a:p>
        </p:txBody>
      </p:sp>
      <p:sp>
        <p:nvSpPr>
          <p:cNvPr id="49" name="TextBox 9"/>
          <p:cNvSpPr txBox="1"/>
          <p:nvPr/>
        </p:nvSpPr>
        <p:spPr>
          <a:xfrm>
            <a:off x="724441" y="3517900"/>
            <a:ext cx="14793450" cy="29979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lvl1pPr algn="l" defTabSz="1219021">
              <a:defRPr sz="9600" b="1">
                <a:solidFill>
                  <a:srgbClr val="FFFFFF"/>
                </a:solidFill>
                <a:latin typeface="Arial"/>
                <a:ea typeface="Arial"/>
                <a:cs typeface="Arial"/>
                <a:sym typeface="Arial"/>
              </a:defRPr>
            </a:lvl1pPr>
          </a:lstStyle>
          <a:p>
            <a:r>
              <a:t>Less future warming, less severe extremes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291C8"/>
        </a:solidFill>
        <a:effectLst/>
      </p:bgPr>
    </p:bg>
    <p:spTree>
      <p:nvGrpSpPr>
        <p:cNvPr id="1" name=""/>
        <p:cNvGrpSpPr/>
        <p:nvPr/>
      </p:nvGrpSpPr>
      <p:grpSpPr>
        <a:xfrm>
          <a:off x="0" y="0"/>
          <a:ext cx="0" cy="0"/>
          <a:chOff x="0" y="0"/>
          <a:chExt cx="0" cy="0"/>
        </a:xfrm>
      </p:grpSpPr>
      <p:sp>
        <p:nvSpPr>
          <p:cNvPr id="51" name="Rectangle 1"/>
          <p:cNvSpPr txBox="1"/>
          <p:nvPr/>
        </p:nvSpPr>
        <p:spPr>
          <a:xfrm>
            <a:off x="726179" y="3519024"/>
            <a:ext cx="21611747" cy="390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lvl1pPr algn="l" defTabSz="1219021">
              <a:defRPr sz="8400" b="1">
                <a:solidFill>
                  <a:srgbClr val="FFFFFF"/>
                </a:solidFill>
                <a:latin typeface="Arial"/>
                <a:ea typeface="Arial"/>
                <a:cs typeface="Arial"/>
                <a:sym typeface="Arial"/>
              </a:defRPr>
            </a:lvl1pPr>
          </a:lstStyle>
          <a:p>
            <a:r>
              <a:t>Projected changes in extremes are larger in frequency and intensity with every additional increment of global warming</a:t>
            </a:r>
          </a:p>
        </p:txBody>
      </p:sp>
      <p:pic>
        <p:nvPicPr>
          <p:cNvPr id="52" name="6a.png" descr="6a.png"/>
          <p:cNvPicPr>
            <a:picLocks noChangeAspect="1"/>
          </p:cNvPicPr>
          <p:nvPr/>
        </p:nvPicPr>
        <p:blipFill>
          <a:blip r:embed="rId2"/>
          <a:srcRect l="76622" t="29490" r="1365" b="33473"/>
          <a:stretch>
            <a:fillRect/>
          </a:stretch>
        </p:blipFill>
        <p:spPr>
          <a:xfrm>
            <a:off x="18965525" y="8297333"/>
            <a:ext cx="5079618" cy="5079809"/>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6"/>
                  <a:pt x="2882" y="3017"/>
                </a:cubicBezTo>
                <a:cubicBezTo>
                  <a:pt x="-961" y="7038"/>
                  <a:pt x="-961" y="13557"/>
                  <a:pt x="2882" y="17578"/>
                </a:cubicBezTo>
                <a:cubicBezTo>
                  <a:pt x="6725" y="21600"/>
                  <a:pt x="12953" y="21600"/>
                  <a:pt x="16796" y="17578"/>
                </a:cubicBezTo>
                <a:cubicBezTo>
                  <a:pt x="20639" y="13557"/>
                  <a:pt x="20639" y="7038"/>
                  <a:pt x="16796" y="3017"/>
                </a:cubicBezTo>
                <a:cubicBezTo>
                  <a:pt x="14875" y="1006"/>
                  <a:pt x="12357" y="0"/>
                  <a:pt x="9839" y="0"/>
                </a:cubicBezTo>
                <a:close/>
              </a:path>
            </a:pathLst>
          </a:custGeom>
          <a:ln w="12700">
            <a:miter lim="400000"/>
          </a:ln>
        </p:spPr>
      </p:pic>
      <p:sp>
        <p:nvSpPr>
          <p:cNvPr id="53" name="Rectangle 1"/>
          <p:cNvSpPr txBox="1"/>
          <p:nvPr/>
        </p:nvSpPr>
        <p:spPr>
          <a:xfrm>
            <a:off x="726179" y="2576526"/>
            <a:ext cx="3783545" cy="8359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spAutoFit/>
          </a:bodyPr>
          <a:lstStyle>
            <a:lvl1pPr algn="l" defTabSz="1219021">
              <a:defRPr sz="4200" b="1">
                <a:solidFill>
                  <a:srgbClr val="FFFFFF"/>
                </a:solidFill>
                <a:latin typeface="Arial"/>
                <a:ea typeface="Arial"/>
                <a:cs typeface="Arial"/>
                <a:sym typeface="Arial"/>
              </a:defRPr>
            </a:lvl1pPr>
          </a:lstStyle>
          <a:p>
            <a:r>
              <a:t>Figure SPM.6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Google Shape;124;p3"/>
          <p:cNvSpPr txBox="1"/>
          <p:nvPr/>
        </p:nvSpPr>
        <p:spPr>
          <a:xfrm>
            <a:off x="540827" y="2311400"/>
            <a:ext cx="6831301" cy="40355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lvl1pPr algn="l" defTabSz="914400">
              <a:defRPr sz="4400">
                <a:solidFill>
                  <a:srgbClr val="000000"/>
                </a:solidFill>
                <a:latin typeface="Arial"/>
                <a:ea typeface="Arial"/>
                <a:cs typeface="Arial"/>
                <a:sym typeface="Arial"/>
              </a:defRPr>
            </a:lvl1pPr>
          </a:lstStyle>
          <a:p>
            <a:r>
              <a:t>Projected changes in extremes are larger in frequency and intensity with every additional increment of global warming</a:t>
            </a:r>
          </a:p>
        </p:txBody>
      </p:sp>
      <p:pic>
        <p:nvPicPr>
          <p:cNvPr id="56" name="Image" descr="Image"/>
          <p:cNvPicPr>
            <a:picLocks noChangeAspect="1"/>
          </p:cNvPicPr>
          <p:nvPr/>
        </p:nvPicPr>
        <p:blipFill>
          <a:blip r:embed="rId3"/>
          <a:stretch>
            <a:fillRect/>
          </a:stretch>
        </p:blipFill>
        <p:spPr>
          <a:xfrm>
            <a:off x="10630568" y="412684"/>
            <a:ext cx="9983453" cy="11899146"/>
          </a:xfrm>
          <a:prstGeom prst="rect">
            <a:avLst/>
          </a:prstGeom>
          <a:ln w="12700">
            <a:miter lim="400000"/>
          </a:ln>
        </p:spPr>
      </p:pic>
      <p:sp>
        <p:nvSpPr>
          <p:cNvPr id="57" name="Google Shape;123;p3"/>
          <p:cNvSpPr txBox="1"/>
          <p:nvPr/>
        </p:nvSpPr>
        <p:spPr>
          <a:xfrm>
            <a:off x="540827" y="635000"/>
            <a:ext cx="3783545" cy="762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lvl1pPr algn="l" defTabSz="914400">
              <a:defRPr sz="3600" b="1">
                <a:solidFill>
                  <a:srgbClr val="000000"/>
                </a:solidFill>
                <a:latin typeface="Arial"/>
                <a:ea typeface="Arial"/>
                <a:cs typeface="Arial"/>
                <a:sym typeface="Arial"/>
              </a:defRPr>
            </a:lvl1pPr>
          </a:lstStyle>
          <a:p>
            <a:r>
              <a:t>Figure SPM.6</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Google Shape;124;p3"/>
          <p:cNvSpPr txBox="1"/>
          <p:nvPr/>
        </p:nvSpPr>
        <p:spPr>
          <a:xfrm>
            <a:off x="540827" y="2311400"/>
            <a:ext cx="6831301" cy="27655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4400">
                <a:solidFill>
                  <a:srgbClr val="000000"/>
                </a:solidFill>
                <a:latin typeface="Arial"/>
                <a:ea typeface="Arial"/>
                <a:cs typeface="Arial"/>
                <a:sym typeface="Arial"/>
              </a:defRPr>
            </a:pPr>
            <a:r>
              <a:rPr b="1"/>
              <a:t>Hot extremes</a:t>
            </a:r>
            <a:r>
              <a:t> become more intense and more frequent with increasing global warming</a:t>
            </a:r>
          </a:p>
        </p:txBody>
      </p:sp>
      <p:pic>
        <p:nvPicPr>
          <p:cNvPr id="62" name="Image" descr="Image"/>
          <p:cNvPicPr>
            <a:picLocks noChangeAspect="1"/>
          </p:cNvPicPr>
          <p:nvPr/>
        </p:nvPicPr>
        <p:blipFill>
          <a:blip r:embed="rId3"/>
          <a:stretch>
            <a:fillRect/>
          </a:stretch>
        </p:blipFill>
        <p:spPr>
          <a:xfrm>
            <a:off x="1689342" y="7150086"/>
            <a:ext cx="4080670" cy="4863697"/>
          </a:xfrm>
          <a:prstGeom prst="rect">
            <a:avLst/>
          </a:prstGeom>
          <a:ln w="12700">
            <a:miter lim="400000"/>
          </a:ln>
        </p:spPr>
      </p:pic>
      <p:sp>
        <p:nvSpPr>
          <p:cNvPr id="63" name="Rectangle"/>
          <p:cNvSpPr/>
          <p:nvPr/>
        </p:nvSpPr>
        <p:spPr>
          <a:xfrm>
            <a:off x="1655265" y="7088771"/>
            <a:ext cx="4148824" cy="2401904"/>
          </a:xfrm>
          <a:prstGeom prst="rect">
            <a:avLst/>
          </a:prstGeom>
          <a:ln w="63500">
            <a:solidFill>
              <a:srgbClr val="000000"/>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64" name="Image" descr="Image"/>
          <p:cNvPicPr>
            <a:picLocks noChangeAspect="1"/>
          </p:cNvPicPr>
          <p:nvPr/>
        </p:nvPicPr>
        <p:blipFill>
          <a:blip r:embed="rId4"/>
          <a:srcRect t="8994"/>
          <a:stretch>
            <a:fillRect/>
          </a:stretch>
        </p:blipFill>
        <p:spPr>
          <a:xfrm>
            <a:off x="7699490" y="2724348"/>
            <a:ext cx="16447696" cy="8267113"/>
          </a:xfrm>
          <a:prstGeom prst="rect">
            <a:avLst/>
          </a:prstGeom>
          <a:ln w="12700">
            <a:miter lim="400000"/>
          </a:ln>
        </p:spPr>
      </p:pic>
      <p:sp>
        <p:nvSpPr>
          <p:cNvPr id="65" name="Google Shape;124;p3"/>
          <p:cNvSpPr txBox="1"/>
          <p:nvPr/>
        </p:nvSpPr>
        <p:spPr>
          <a:xfrm>
            <a:off x="10749771" y="1095814"/>
            <a:ext cx="9530012" cy="7618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lvl1pPr algn="l" defTabSz="914400">
              <a:defRPr sz="3700">
                <a:solidFill>
                  <a:srgbClr val="000000"/>
                </a:solidFill>
                <a:latin typeface="Arial"/>
                <a:ea typeface="Arial"/>
                <a:cs typeface="Arial"/>
                <a:sym typeface="Arial"/>
              </a:defRPr>
            </a:lvl1pPr>
          </a:lstStyle>
          <a:p>
            <a:r>
              <a:t>Hot temperature extremes over land</a:t>
            </a:r>
          </a:p>
        </p:txBody>
      </p:sp>
      <p:sp>
        <p:nvSpPr>
          <p:cNvPr id="66" name="Google Shape;123;p3"/>
          <p:cNvSpPr txBox="1"/>
          <p:nvPr/>
        </p:nvSpPr>
        <p:spPr>
          <a:xfrm>
            <a:off x="540827" y="635000"/>
            <a:ext cx="3783545" cy="762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lvl1pPr algn="l" defTabSz="914400">
              <a:defRPr sz="3600" b="1">
                <a:solidFill>
                  <a:srgbClr val="000000"/>
                </a:solidFill>
                <a:latin typeface="Arial"/>
                <a:ea typeface="Arial"/>
                <a:cs typeface="Arial"/>
                <a:sym typeface="Arial"/>
              </a:defRPr>
            </a:lvl1pPr>
          </a:lstStyle>
          <a:p>
            <a:r>
              <a:t>Figure SPM.6</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Image" descr="Image"/>
          <p:cNvPicPr>
            <a:picLocks noChangeAspect="1"/>
          </p:cNvPicPr>
          <p:nvPr/>
        </p:nvPicPr>
        <p:blipFill>
          <a:blip r:embed="rId3"/>
          <a:stretch>
            <a:fillRect/>
          </a:stretch>
        </p:blipFill>
        <p:spPr>
          <a:xfrm>
            <a:off x="10043792" y="1699036"/>
            <a:ext cx="11684001" cy="10725086"/>
          </a:xfrm>
          <a:prstGeom prst="rect">
            <a:avLst/>
          </a:prstGeom>
          <a:ln w="12700">
            <a:miter lim="400000"/>
          </a:ln>
        </p:spPr>
      </p:pic>
      <p:sp>
        <p:nvSpPr>
          <p:cNvPr id="71" name="Google Shape;124;p3"/>
          <p:cNvSpPr txBox="1"/>
          <p:nvPr/>
        </p:nvSpPr>
        <p:spPr>
          <a:xfrm>
            <a:off x="540827" y="2311400"/>
            <a:ext cx="6831301" cy="34005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4400" b="1">
                <a:solidFill>
                  <a:srgbClr val="000000"/>
                </a:solidFill>
                <a:latin typeface="Arial"/>
                <a:ea typeface="Arial"/>
                <a:cs typeface="Arial"/>
                <a:sym typeface="Arial"/>
              </a:defRPr>
            </a:pPr>
            <a:r>
              <a:t>Focus on 10-year event</a:t>
            </a:r>
          </a:p>
          <a:p>
            <a:pPr algn="l" defTabSz="914400">
              <a:defRPr sz="4400">
                <a:solidFill>
                  <a:srgbClr val="000000"/>
                </a:solidFill>
                <a:latin typeface="Arial"/>
                <a:ea typeface="Arial"/>
                <a:cs typeface="Arial"/>
                <a:sym typeface="Arial"/>
              </a:defRPr>
            </a:pPr>
            <a:r>
              <a:t>Hot extremes become more intense and more frequent with increasing global warming</a:t>
            </a:r>
          </a:p>
        </p:txBody>
      </p:sp>
      <p:sp>
        <p:nvSpPr>
          <p:cNvPr id="72" name="Google Shape;130;p4"/>
          <p:cNvSpPr txBox="1"/>
          <p:nvPr/>
        </p:nvSpPr>
        <p:spPr>
          <a:xfrm>
            <a:off x="8472807" y="635000"/>
            <a:ext cx="15693386" cy="762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lvl1pPr algn="l" defTabSz="914400">
              <a:defRPr sz="3600">
                <a:solidFill>
                  <a:srgbClr val="000000"/>
                </a:solidFill>
                <a:latin typeface="Arial"/>
                <a:ea typeface="Arial"/>
                <a:cs typeface="Arial"/>
                <a:sym typeface="Arial"/>
              </a:defRPr>
            </a:lvl1pPr>
          </a:lstStyle>
          <a:p>
            <a:r>
              <a:t>Changes in previously 1 in 10 year hot temperature extremes over land</a:t>
            </a:r>
          </a:p>
        </p:txBody>
      </p:sp>
      <p:sp>
        <p:nvSpPr>
          <p:cNvPr id="73" name="Google Shape;123;p3"/>
          <p:cNvSpPr txBox="1"/>
          <p:nvPr/>
        </p:nvSpPr>
        <p:spPr>
          <a:xfrm>
            <a:off x="540827" y="635000"/>
            <a:ext cx="3783545" cy="762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lvl1pPr algn="l" defTabSz="914400">
              <a:defRPr sz="3600" b="1">
                <a:solidFill>
                  <a:srgbClr val="000000"/>
                </a:solidFill>
                <a:latin typeface="Arial"/>
                <a:ea typeface="Arial"/>
                <a:cs typeface="Arial"/>
                <a:sym typeface="Arial"/>
              </a:defRPr>
            </a:lvl1pPr>
          </a:lstStyle>
          <a:p>
            <a:r>
              <a:t>Figure SPM.6</a:t>
            </a:r>
          </a:p>
        </p:txBody>
      </p:sp>
      <p:pic>
        <p:nvPicPr>
          <p:cNvPr id="74" name="Image" descr="Image"/>
          <p:cNvPicPr>
            <a:picLocks noChangeAspect="1"/>
          </p:cNvPicPr>
          <p:nvPr/>
        </p:nvPicPr>
        <p:blipFill>
          <a:blip r:embed="rId4"/>
          <a:stretch>
            <a:fillRect/>
          </a:stretch>
        </p:blipFill>
        <p:spPr>
          <a:xfrm>
            <a:off x="1689342" y="7150086"/>
            <a:ext cx="4080670" cy="4863697"/>
          </a:xfrm>
          <a:prstGeom prst="rect">
            <a:avLst/>
          </a:prstGeom>
          <a:ln w="12700">
            <a:miter lim="400000"/>
          </a:ln>
        </p:spPr>
      </p:pic>
      <p:sp>
        <p:nvSpPr>
          <p:cNvPr id="75" name="Rectangle"/>
          <p:cNvSpPr/>
          <p:nvPr/>
        </p:nvSpPr>
        <p:spPr>
          <a:xfrm>
            <a:off x="1655265" y="7312801"/>
            <a:ext cx="2060833" cy="2177874"/>
          </a:xfrm>
          <a:prstGeom prst="rect">
            <a:avLst/>
          </a:prstGeom>
          <a:ln w="63500">
            <a:solidFill>
              <a:srgbClr val="000000"/>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Google Shape;124;p3"/>
          <p:cNvSpPr txBox="1"/>
          <p:nvPr/>
        </p:nvSpPr>
        <p:spPr>
          <a:xfrm>
            <a:off x="540827" y="2311400"/>
            <a:ext cx="6831301" cy="34005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4400" b="1">
                <a:solidFill>
                  <a:srgbClr val="000000"/>
                </a:solidFill>
                <a:latin typeface="Arial"/>
                <a:ea typeface="Arial"/>
                <a:cs typeface="Arial"/>
                <a:sym typeface="Arial"/>
              </a:defRPr>
            </a:pPr>
            <a:r>
              <a:t>Focus on 50-year event</a:t>
            </a:r>
          </a:p>
          <a:p>
            <a:pPr algn="l" defTabSz="914400">
              <a:defRPr sz="4400">
                <a:solidFill>
                  <a:srgbClr val="000000"/>
                </a:solidFill>
                <a:latin typeface="Arial"/>
                <a:ea typeface="Arial"/>
                <a:cs typeface="Arial"/>
                <a:sym typeface="Arial"/>
              </a:defRPr>
            </a:pPr>
            <a:r>
              <a:t>Hot extremes become more intense and more frequent with increasing global warming</a:t>
            </a:r>
          </a:p>
        </p:txBody>
      </p:sp>
      <p:pic>
        <p:nvPicPr>
          <p:cNvPr id="80" name="Image" descr="Image"/>
          <p:cNvPicPr>
            <a:picLocks noChangeAspect="1"/>
          </p:cNvPicPr>
          <p:nvPr/>
        </p:nvPicPr>
        <p:blipFill>
          <a:blip r:embed="rId3"/>
          <a:stretch>
            <a:fillRect/>
          </a:stretch>
        </p:blipFill>
        <p:spPr>
          <a:xfrm>
            <a:off x="1689342" y="7150086"/>
            <a:ext cx="4080670" cy="4863697"/>
          </a:xfrm>
          <a:prstGeom prst="rect">
            <a:avLst/>
          </a:prstGeom>
          <a:ln w="12700">
            <a:miter lim="400000"/>
          </a:ln>
        </p:spPr>
      </p:pic>
      <p:sp>
        <p:nvSpPr>
          <p:cNvPr id="81" name="Rectangle"/>
          <p:cNvSpPr/>
          <p:nvPr/>
        </p:nvSpPr>
        <p:spPr>
          <a:xfrm>
            <a:off x="3729925" y="7312801"/>
            <a:ext cx="2060834" cy="2177874"/>
          </a:xfrm>
          <a:prstGeom prst="rect">
            <a:avLst/>
          </a:prstGeom>
          <a:ln w="63500">
            <a:solidFill>
              <a:srgbClr val="000000"/>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82" name="Google Shape;123;p3"/>
          <p:cNvSpPr txBox="1"/>
          <p:nvPr/>
        </p:nvSpPr>
        <p:spPr>
          <a:xfrm>
            <a:off x="540827" y="635000"/>
            <a:ext cx="3783545" cy="762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lvl1pPr algn="l" defTabSz="914400">
              <a:defRPr sz="3600" b="1">
                <a:solidFill>
                  <a:srgbClr val="000000"/>
                </a:solidFill>
                <a:latin typeface="Arial"/>
                <a:ea typeface="Arial"/>
                <a:cs typeface="Arial"/>
                <a:sym typeface="Arial"/>
              </a:defRPr>
            </a:lvl1pPr>
          </a:lstStyle>
          <a:p>
            <a:r>
              <a:t>Figure SPM.6</a:t>
            </a:r>
          </a:p>
        </p:txBody>
      </p:sp>
      <p:pic>
        <p:nvPicPr>
          <p:cNvPr id="83" name="Image" descr="Image"/>
          <p:cNvPicPr>
            <a:picLocks noChangeAspect="1"/>
          </p:cNvPicPr>
          <p:nvPr/>
        </p:nvPicPr>
        <p:blipFill>
          <a:blip r:embed="rId4"/>
          <a:stretch>
            <a:fillRect/>
          </a:stretch>
        </p:blipFill>
        <p:spPr>
          <a:xfrm>
            <a:off x="10043792" y="1699036"/>
            <a:ext cx="11684001" cy="10725086"/>
          </a:xfrm>
          <a:prstGeom prst="rect">
            <a:avLst/>
          </a:prstGeom>
          <a:ln w="12700">
            <a:miter lim="400000"/>
          </a:ln>
        </p:spPr>
      </p:pic>
      <p:sp>
        <p:nvSpPr>
          <p:cNvPr id="84" name="Google Shape;130;p4"/>
          <p:cNvSpPr txBox="1"/>
          <p:nvPr/>
        </p:nvSpPr>
        <p:spPr>
          <a:xfrm>
            <a:off x="8472807" y="635000"/>
            <a:ext cx="15693386" cy="762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lvl1pPr algn="l" defTabSz="914400">
              <a:defRPr sz="3600">
                <a:solidFill>
                  <a:srgbClr val="000000"/>
                </a:solidFill>
                <a:latin typeface="Arial"/>
                <a:ea typeface="Arial"/>
                <a:cs typeface="Arial"/>
                <a:sym typeface="Arial"/>
              </a:defRPr>
            </a:lvl1pPr>
          </a:lstStyle>
          <a:p>
            <a:r>
              <a:t>Changes in previously 1 in 50 year hot temperature extremes over land</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Google Shape;124;p3"/>
          <p:cNvSpPr txBox="1"/>
          <p:nvPr/>
        </p:nvSpPr>
        <p:spPr>
          <a:xfrm>
            <a:off x="540827" y="2311400"/>
            <a:ext cx="6831301" cy="21305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4400" b="1">
                <a:solidFill>
                  <a:srgbClr val="000000"/>
                </a:solidFill>
                <a:latin typeface="Arial"/>
                <a:ea typeface="Arial"/>
                <a:cs typeface="Arial"/>
                <a:sym typeface="Arial"/>
              </a:defRPr>
            </a:pPr>
            <a:r>
              <a:t>Focus on 10-year event</a:t>
            </a:r>
          </a:p>
          <a:p>
            <a:pPr algn="l" defTabSz="914400">
              <a:defRPr sz="4400">
                <a:solidFill>
                  <a:srgbClr val="000000"/>
                </a:solidFill>
                <a:latin typeface="Arial"/>
                <a:ea typeface="Arial"/>
                <a:cs typeface="Arial"/>
                <a:sym typeface="Arial"/>
              </a:defRPr>
            </a:pPr>
            <a:r>
              <a:t>Heavy precipitation over land</a:t>
            </a:r>
          </a:p>
        </p:txBody>
      </p:sp>
      <p:sp>
        <p:nvSpPr>
          <p:cNvPr id="89" name="Google Shape;124;p3"/>
          <p:cNvSpPr txBox="1"/>
          <p:nvPr/>
        </p:nvSpPr>
        <p:spPr>
          <a:xfrm>
            <a:off x="8039100" y="635000"/>
            <a:ext cx="15909380" cy="762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lvl1pPr algn="l" defTabSz="914400">
              <a:defRPr sz="3600">
                <a:solidFill>
                  <a:srgbClr val="000000"/>
                </a:solidFill>
                <a:latin typeface="Arial"/>
                <a:ea typeface="Arial"/>
                <a:cs typeface="Arial"/>
                <a:sym typeface="Arial"/>
              </a:defRPr>
            </a:lvl1pPr>
          </a:lstStyle>
          <a:p>
            <a:r>
              <a:t>Changes in previously 1 in 10 year heavy precipitation extremes over land</a:t>
            </a:r>
          </a:p>
        </p:txBody>
      </p:sp>
      <p:sp>
        <p:nvSpPr>
          <p:cNvPr id="90" name="Google Shape;123;p3"/>
          <p:cNvSpPr txBox="1"/>
          <p:nvPr/>
        </p:nvSpPr>
        <p:spPr>
          <a:xfrm>
            <a:off x="540827" y="635000"/>
            <a:ext cx="3783545" cy="762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lvl1pPr algn="l" defTabSz="914400">
              <a:defRPr sz="3600" b="1">
                <a:solidFill>
                  <a:srgbClr val="000000"/>
                </a:solidFill>
                <a:latin typeface="Arial"/>
                <a:ea typeface="Arial"/>
                <a:cs typeface="Arial"/>
                <a:sym typeface="Arial"/>
              </a:defRPr>
            </a:lvl1pPr>
          </a:lstStyle>
          <a:p>
            <a:r>
              <a:t>Figure SPM.6</a:t>
            </a:r>
          </a:p>
        </p:txBody>
      </p:sp>
      <p:pic>
        <p:nvPicPr>
          <p:cNvPr id="91" name="Image" descr="Image"/>
          <p:cNvPicPr>
            <a:picLocks noChangeAspect="1"/>
          </p:cNvPicPr>
          <p:nvPr/>
        </p:nvPicPr>
        <p:blipFill>
          <a:blip r:embed="rId3"/>
          <a:stretch>
            <a:fillRect/>
          </a:stretch>
        </p:blipFill>
        <p:spPr>
          <a:xfrm>
            <a:off x="1689342" y="7150086"/>
            <a:ext cx="4080670" cy="4863697"/>
          </a:xfrm>
          <a:prstGeom prst="rect">
            <a:avLst/>
          </a:prstGeom>
          <a:ln w="12700">
            <a:miter lim="400000"/>
          </a:ln>
        </p:spPr>
      </p:pic>
      <p:sp>
        <p:nvSpPr>
          <p:cNvPr id="92" name="Rectangle"/>
          <p:cNvSpPr/>
          <p:nvPr/>
        </p:nvSpPr>
        <p:spPr>
          <a:xfrm>
            <a:off x="1655265" y="9576068"/>
            <a:ext cx="2060833" cy="2483256"/>
          </a:xfrm>
          <a:prstGeom prst="rect">
            <a:avLst/>
          </a:prstGeom>
          <a:ln w="63500">
            <a:solidFill>
              <a:srgbClr val="000000"/>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93" name="Image" descr="Image"/>
          <p:cNvPicPr>
            <a:picLocks noChangeAspect="1"/>
          </p:cNvPicPr>
          <p:nvPr/>
        </p:nvPicPr>
        <p:blipFill>
          <a:blip r:embed="rId4"/>
          <a:stretch>
            <a:fillRect/>
          </a:stretch>
        </p:blipFill>
        <p:spPr>
          <a:xfrm>
            <a:off x="10043792" y="1699036"/>
            <a:ext cx="11684001" cy="10780819"/>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Google Shape;124;p3"/>
          <p:cNvSpPr txBox="1"/>
          <p:nvPr/>
        </p:nvSpPr>
        <p:spPr>
          <a:xfrm>
            <a:off x="540827" y="2311400"/>
            <a:ext cx="6831301" cy="21305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4400" b="1">
                <a:solidFill>
                  <a:srgbClr val="000000"/>
                </a:solidFill>
                <a:latin typeface="Arial"/>
                <a:ea typeface="Arial"/>
                <a:cs typeface="Arial"/>
                <a:sym typeface="Arial"/>
              </a:defRPr>
            </a:pPr>
            <a:r>
              <a:t>Focus on 10-year event</a:t>
            </a:r>
          </a:p>
          <a:p>
            <a:pPr algn="l" defTabSz="914400">
              <a:defRPr sz="4400">
                <a:solidFill>
                  <a:srgbClr val="000000"/>
                </a:solidFill>
                <a:latin typeface="Arial"/>
                <a:ea typeface="Arial"/>
                <a:cs typeface="Arial"/>
                <a:sym typeface="Arial"/>
              </a:defRPr>
            </a:pPr>
            <a:r>
              <a:t>Agricultural and ecological droughts</a:t>
            </a:r>
          </a:p>
        </p:txBody>
      </p:sp>
      <p:sp>
        <p:nvSpPr>
          <p:cNvPr id="98" name="Google Shape;124;p3"/>
          <p:cNvSpPr txBox="1"/>
          <p:nvPr/>
        </p:nvSpPr>
        <p:spPr>
          <a:xfrm>
            <a:off x="8039100" y="635000"/>
            <a:ext cx="16172725" cy="762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lvl1pPr algn="l" defTabSz="914400">
              <a:defRPr sz="3600">
                <a:solidFill>
                  <a:srgbClr val="000000"/>
                </a:solidFill>
                <a:latin typeface="Arial"/>
                <a:ea typeface="Arial"/>
                <a:cs typeface="Arial"/>
                <a:sym typeface="Arial"/>
              </a:defRPr>
            </a:lvl1pPr>
          </a:lstStyle>
          <a:p>
            <a:r>
              <a:t>Future changes in previously 1 in 10 year agricultural and ecological droughts</a:t>
            </a:r>
          </a:p>
        </p:txBody>
      </p:sp>
      <p:sp>
        <p:nvSpPr>
          <p:cNvPr id="99" name="Google Shape;123;p3"/>
          <p:cNvSpPr txBox="1"/>
          <p:nvPr/>
        </p:nvSpPr>
        <p:spPr>
          <a:xfrm>
            <a:off x="540827" y="635000"/>
            <a:ext cx="3783545" cy="762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lvl1pPr algn="l" defTabSz="914400">
              <a:defRPr sz="3600" b="1">
                <a:solidFill>
                  <a:srgbClr val="000000"/>
                </a:solidFill>
                <a:latin typeface="Arial"/>
                <a:ea typeface="Arial"/>
                <a:cs typeface="Arial"/>
                <a:sym typeface="Arial"/>
              </a:defRPr>
            </a:lvl1pPr>
          </a:lstStyle>
          <a:p>
            <a:r>
              <a:t>Figure SPM.6</a:t>
            </a:r>
          </a:p>
        </p:txBody>
      </p:sp>
      <p:pic>
        <p:nvPicPr>
          <p:cNvPr id="100" name="Image" descr="Image"/>
          <p:cNvPicPr>
            <a:picLocks noChangeAspect="1"/>
          </p:cNvPicPr>
          <p:nvPr/>
        </p:nvPicPr>
        <p:blipFill>
          <a:blip r:embed="rId3"/>
          <a:stretch>
            <a:fillRect/>
          </a:stretch>
        </p:blipFill>
        <p:spPr>
          <a:xfrm>
            <a:off x="1689342" y="7150086"/>
            <a:ext cx="4080670" cy="4863697"/>
          </a:xfrm>
          <a:prstGeom prst="rect">
            <a:avLst/>
          </a:prstGeom>
          <a:ln w="12700">
            <a:miter lim="400000"/>
          </a:ln>
        </p:spPr>
      </p:pic>
      <p:sp>
        <p:nvSpPr>
          <p:cNvPr id="101" name="Rectangle"/>
          <p:cNvSpPr/>
          <p:nvPr/>
        </p:nvSpPr>
        <p:spPr>
          <a:xfrm>
            <a:off x="3729925" y="9576068"/>
            <a:ext cx="2060834" cy="2483256"/>
          </a:xfrm>
          <a:prstGeom prst="rect">
            <a:avLst/>
          </a:prstGeom>
          <a:ln w="63500">
            <a:solidFill>
              <a:srgbClr val="000000"/>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pic>
        <p:nvPicPr>
          <p:cNvPr id="102" name="Image" descr="Image"/>
          <p:cNvPicPr>
            <a:picLocks noChangeAspect="1"/>
          </p:cNvPicPr>
          <p:nvPr/>
        </p:nvPicPr>
        <p:blipFill>
          <a:blip r:embed="rId4"/>
          <a:stretch>
            <a:fillRect/>
          </a:stretch>
        </p:blipFill>
        <p:spPr>
          <a:xfrm>
            <a:off x="10043792" y="1699036"/>
            <a:ext cx="11684001" cy="10780819"/>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1290</Words>
  <Application>Microsoft Macintosh PowerPoint</Application>
  <PresentationFormat>Custom</PresentationFormat>
  <Paragraphs>66</Paragraphs>
  <Slides>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Helvetica Neue</vt:lpstr>
      <vt:lpstr>Helvetica Neue Medium</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Angela Morelli</cp:lastModifiedBy>
  <cp:revision>1</cp:revision>
  <dcterms:modified xsi:type="dcterms:W3CDTF">2022-11-18T17:05:21Z</dcterms:modified>
</cp:coreProperties>
</file>