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60" d="100"/>
          <a:sy n="60" d="100"/>
        </p:scale>
        <p:origin x="800"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 name="Shape 44"/>
          <p:cNvSpPr>
            <a:spLocks noGrp="1" noRot="1" noChangeAspect="1"/>
          </p:cNvSpPr>
          <p:nvPr>
            <p:ph type="sldImg"/>
          </p:nvPr>
        </p:nvSpPr>
        <p:spPr>
          <a:xfrm>
            <a:off x="1143000" y="685800"/>
            <a:ext cx="4572000" cy="3429000"/>
          </a:xfrm>
          <a:prstGeom prst="rect">
            <a:avLst/>
          </a:prstGeom>
        </p:spPr>
        <p:txBody>
          <a:bodyPr/>
          <a:lstStyle/>
          <a:p>
            <a:endParaRPr/>
          </a:p>
        </p:txBody>
      </p:sp>
      <p:sp>
        <p:nvSpPr>
          <p:cNvPr id="45" name="Shape 4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noRot="1" noChangeAspect="1"/>
          </p:cNvSpPr>
          <p:nvPr>
            <p:ph type="sldImg"/>
          </p:nvPr>
        </p:nvSpPr>
        <p:spPr>
          <a:prstGeom prst="rect">
            <a:avLst/>
          </a:prstGeom>
        </p:spPr>
        <p:txBody>
          <a:bodyPr/>
          <a:lstStyle/>
          <a:p>
            <a:endParaRPr/>
          </a:p>
        </p:txBody>
      </p:sp>
      <p:sp>
        <p:nvSpPr>
          <p:cNvPr id="59" name="Shape 59"/>
          <p:cNvSpPr>
            <a:spLocks noGrp="1"/>
          </p:cNvSpPr>
          <p:nvPr>
            <p:ph type="body" sz="quarter" idx="1"/>
          </p:nvPr>
        </p:nvSpPr>
        <p:spPr>
          <a:prstGeom prst="rect">
            <a:avLst/>
          </a:prstGeom>
        </p:spPr>
        <p:txBody>
          <a:bodyPr/>
          <a:lstStyle/>
          <a:p>
            <a:pPr defTabSz="457132">
              <a:lnSpc>
                <a:spcPct val="100000"/>
              </a:lnSpc>
              <a:defRPr sz="2000">
                <a:latin typeface="Arial"/>
                <a:ea typeface="Arial"/>
                <a:cs typeface="Arial"/>
                <a:sym typeface="Arial"/>
              </a:defRPr>
            </a:pPr>
            <a:r>
              <a:t>The intent of this figure is to show that human activities affect all the major climate system components, with some responding over decades and others over centuries.</a:t>
            </a:r>
          </a:p>
          <a:p>
            <a:pPr defTabSz="457132">
              <a:lnSpc>
                <a:spcPct val="100000"/>
              </a:lnSpc>
              <a:defRPr sz="2000">
                <a:latin typeface="Arial"/>
                <a:ea typeface="Arial"/>
                <a:cs typeface="Arial"/>
                <a:sym typeface="Arial"/>
              </a:defRPr>
            </a:pPr>
            <a:endParaRPr/>
          </a:p>
          <a:p>
            <a:pPr defTabSz="457132">
              <a:lnSpc>
                <a:spcPct val="100000"/>
              </a:lnSpc>
              <a:defRPr sz="2000" b="1">
                <a:latin typeface="Arial"/>
                <a:ea typeface="Arial"/>
                <a:cs typeface="Arial"/>
                <a:sym typeface="Arial"/>
              </a:defRPr>
            </a:pPr>
            <a:r>
              <a:t>This figure includes three important messages:</a:t>
            </a:r>
          </a:p>
          <a:p>
            <a:pPr marL="407458" indent="-407458" defTabSz="457132">
              <a:lnSpc>
                <a:spcPct val="100000"/>
              </a:lnSpc>
              <a:buSzPct val="100000"/>
              <a:buAutoNum type="arabicPeriod"/>
              <a:defRPr sz="2000">
                <a:latin typeface="Arial"/>
                <a:ea typeface="Arial"/>
                <a:cs typeface="Arial"/>
                <a:sym typeface="Arial"/>
              </a:defRPr>
            </a:pPr>
            <a:r>
              <a:t>With rapid and strong reductions of greenhouse gas emissions, some changes in the climate system can be stopped by mid-century.</a:t>
            </a:r>
          </a:p>
          <a:p>
            <a:pPr marL="407458" indent="-407458" defTabSz="457132">
              <a:lnSpc>
                <a:spcPct val="100000"/>
              </a:lnSpc>
              <a:buSzPct val="100000"/>
              <a:buAutoNum type="arabicPeriod"/>
              <a:defRPr sz="2000">
                <a:latin typeface="Arial"/>
                <a:ea typeface="Arial"/>
                <a:cs typeface="Arial"/>
                <a:sym typeface="Arial"/>
              </a:defRPr>
            </a:pPr>
            <a:r>
              <a:t>Some changes are irreversible over centuries to millennia, but they can be slowed by limiting warming.</a:t>
            </a:r>
          </a:p>
          <a:p>
            <a:pPr marL="407458" indent="-407458" defTabSz="457132">
              <a:lnSpc>
                <a:spcPct val="100000"/>
              </a:lnSpc>
              <a:buSzPct val="100000"/>
              <a:buAutoNum type="arabicPeriod"/>
              <a:defRPr sz="2000">
                <a:latin typeface="Arial"/>
                <a:ea typeface="Arial"/>
                <a:cs typeface="Arial"/>
                <a:sym typeface="Arial"/>
              </a:defRPr>
            </a:pPr>
            <a:r>
              <a:t>Low-likelihood, high impact storylines leading to very high sea levels cannot be ruled out.</a:t>
            </a:r>
          </a:p>
          <a:p>
            <a:pPr defTabSz="457132">
              <a:lnSpc>
                <a:spcPct val="100000"/>
              </a:lnSpc>
              <a:defRPr sz="2000">
                <a:latin typeface="Arial"/>
                <a:ea typeface="Arial"/>
                <a:cs typeface="Arial"/>
                <a:sym typeface="Arial"/>
              </a:defRPr>
            </a:pPr>
            <a:endParaRPr/>
          </a:p>
          <a:p>
            <a:pPr defTabSz="457132">
              <a:lnSpc>
                <a:spcPct val="100000"/>
              </a:lnSpc>
              <a:defRPr sz="2000">
                <a:latin typeface="Arial"/>
                <a:ea typeface="Arial"/>
                <a:cs typeface="Arial"/>
                <a:sym typeface="Arial"/>
              </a:defRPr>
            </a:pPr>
            <a:endParaRPr/>
          </a:p>
          <a:p>
            <a:pPr defTabSz="457132">
              <a:lnSpc>
                <a:spcPct val="100000"/>
              </a:lnSpc>
              <a:defRPr sz="2000">
                <a:latin typeface="Arial"/>
                <a:ea typeface="Arial"/>
                <a:cs typeface="Arial"/>
                <a:sym typeface="Arial"/>
              </a:defRPr>
            </a:pPr>
            <a:r>
              <a:t>-----------------------------------</a:t>
            </a:r>
            <a:r>
              <a:rPr b="1"/>
              <a:t>Caption</a:t>
            </a:r>
            <a:r>
              <a:t>-----------------------</a:t>
            </a:r>
          </a:p>
          <a:p>
            <a:pPr defTabSz="457132">
              <a:lnSpc>
                <a:spcPct val="100000"/>
              </a:lnSpc>
              <a:defRPr sz="2000" b="1">
                <a:latin typeface="Arial"/>
                <a:ea typeface="Arial"/>
                <a:cs typeface="Arial"/>
                <a:sym typeface="Arial"/>
              </a:defRPr>
            </a:pPr>
            <a:r>
              <a:t>Figure SPM.8 | Selected indicators of global climate change under the five illustrative scenarios used in this Report </a:t>
            </a:r>
          </a:p>
          <a:p>
            <a:pPr defTabSz="457132">
              <a:lnSpc>
                <a:spcPct val="100000"/>
              </a:lnSpc>
              <a:defRPr sz="2000">
                <a:latin typeface="Arial"/>
                <a:ea typeface="Arial"/>
                <a:cs typeface="Arial"/>
                <a:sym typeface="Arial"/>
              </a:defRPr>
            </a:pPr>
            <a:r>
              <a:t>The projections for each of the five scenarios are shown in colour. Shades represent uncertainty ranges – more detail is provided for each panel below. The black curves represent the historical simulations (panels a, b, c) or the observations (panel d). Historical values are included in all graphs to provide context for the projected future changes. </a:t>
            </a:r>
            <a:r>
              <a:rPr b="1"/>
              <a:t>Panel (a) Global surface temperature changes in °C relative to 1850–1900. </a:t>
            </a:r>
            <a:r>
              <a:t>These changes were obtained by combining Coupled Model Intercomparison Project Phase 6 (CMIP6) model simulations with observational constraints based on past simulated warming, as well as an updated assessment of equilibrium climate sensitivity (see Box SPM.1). Changes relative to 1850–1900 based on 20-year averaging periods are calculated by adding 0.85°C (the observed global surface temperature increase from 1850–1900 to 1995–2014) to simulated changes relative to 1995–2014. Very likely ranges are shown for SSP1-2.6 and SSP3-7.0. </a:t>
            </a:r>
          </a:p>
          <a:p>
            <a:pPr defTabSz="457132">
              <a:lnSpc>
                <a:spcPct val="100000"/>
              </a:lnSpc>
              <a:defRPr sz="2000">
                <a:latin typeface="Arial"/>
                <a:ea typeface="Arial"/>
                <a:cs typeface="Arial"/>
                <a:sym typeface="Arial"/>
              </a:defRPr>
            </a:pPr>
            <a:r>
              <a:rPr b="1"/>
              <a:t>Panel (b) September Arctic sea ice area in 106 km2 based on CMIP6 model simulations. </a:t>
            </a:r>
            <a:r>
              <a:t>Very likely ranges are shown for SSP1-2.6 and SSP3-7.0. The Arctic is projected to be practically ice-free near mid-century under intermediate and high GHG emissions scenarios. </a:t>
            </a:r>
          </a:p>
          <a:p>
            <a:pPr defTabSz="457132">
              <a:lnSpc>
                <a:spcPct val="100000"/>
              </a:lnSpc>
              <a:defRPr sz="2000">
                <a:latin typeface="Arial"/>
                <a:ea typeface="Arial"/>
                <a:cs typeface="Arial"/>
                <a:sym typeface="Arial"/>
              </a:defRPr>
            </a:pPr>
            <a:r>
              <a:rPr b="1"/>
              <a:t>Panel (c) Global ocean surface pH (a measure of acidity) based on CMIP6 model simulations. </a:t>
            </a:r>
            <a:r>
              <a:t>Very likely ranges are shown for SSP1-2.6 and SSP3-7.0. </a:t>
            </a:r>
          </a:p>
          <a:p>
            <a:pPr defTabSz="457132">
              <a:lnSpc>
                <a:spcPct val="100000"/>
              </a:lnSpc>
              <a:defRPr sz="2000">
                <a:latin typeface="Arial"/>
                <a:ea typeface="Arial"/>
                <a:cs typeface="Arial"/>
                <a:sym typeface="Arial"/>
              </a:defRPr>
            </a:pPr>
            <a:r>
              <a:rPr b="1"/>
              <a:t>Panel (d) Global mean sea level change in metres, relative to 1900. </a:t>
            </a:r>
            <a:r>
              <a:t>The historical changes are observed (from tide gauges before 1992 and altimeters afterwards), and the future changes are assessed consistently with observational constraints based on emulation of CMIP, ice-sheet, and glacier models. Likely ranges are shown for SSP1-2.6 and SSP3-7.0. Only likely ranges are assessed for sea level changes due to difficulties in estimating the distribution of deeply uncertain processes. The dashed curve indicates the potential impact of these deeply uncertain processes. It shows the 83rd percentile of SSP5-8.5 projections that include low-likelihood, high-impact ice-sheet processes that cannot be ruled out; because of low confidence in projections of these processes, this curve does not constitute part of a likely range. Changes relative to 1900 are calculated by adding 0.158 m (observed global mean sea level rise from 1900 to 1995–2014) to simulated and observed changes relative to 1995–2014. </a:t>
            </a:r>
          </a:p>
          <a:p>
            <a:pPr defTabSz="457132">
              <a:lnSpc>
                <a:spcPct val="100000"/>
              </a:lnSpc>
              <a:defRPr sz="2000">
                <a:latin typeface="Arial"/>
                <a:ea typeface="Arial"/>
                <a:cs typeface="Arial"/>
                <a:sym typeface="Arial"/>
              </a:defRPr>
            </a:pPr>
            <a:r>
              <a:rPr b="1"/>
              <a:t>Panel (e) Global mean sea level change at 2300 in metres relative to 1900. </a:t>
            </a:r>
            <a:r>
              <a:t>Only SSP1-2.6 and SSP5-8.5 are projected at 2300, as simulations that extend beyond 2100 for the other scenarios are too few for robust results. The 17th–83rd percentile ranges are shaded. The dashed arrow illustrates the 83rd percentile of SSP5-8.5 projections that include low-likelihood, high-impact ice-sheet processes that cannot be ruled out. </a:t>
            </a:r>
          </a:p>
          <a:p>
            <a:pPr defTabSz="457132">
              <a:lnSpc>
                <a:spcPct val="100000"/>
              </a:lnSpc>
              <a:defRPr sz="2000">
                <a:latin typeface="Arial"/>
                <a:ea typeface="Arial"/>
                <a:cs typeface="Arial"/>
                <a:sym typeface="Arial"/>
              </a:defRPr>
            </a:pPr>
            <a:r>
              <a:t>Panels (b) and (c) are based on single simulations from each model, and so include a component of internal variability. Panels (a), (d) and (e) are based on long-term averages, and hence the contributions from internal variability are small. </a:t>
            </a:r>
          </a:p>
          <a:p>
            <a:pPr defTabSz="457132">
              <a:lnSpc>
                <a:spcPct val="100000"/>
              </a:lnSpc>
              <a:defRPr sz="2000">
                <a:latin typeface="Arial"/>
                <a:ea typeface="Arial"/>
                <a:cs typeface="Arial"/>
                <a:sym typeface="Arial"/>
              </a:defRPr>
            </a:pPr>
            <a:r>
              <a:t>{4.3; Figures 4.2, 4.8, and 4.11; 9.6; Figure 9.27; Figures TS.8 and TS.11; Box TS.4, Figure 1}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noRot="1" noChangeAspect="1"/>
          </p:cNvSpPr>
          <p:nvPr>
            <p:ph type="sldImg"/>
          </p:nvPr>
        </p:nvSpPr>
        <p:spPr>
          <a:prstGeom prst="rect">
            <a:avLst/>
          </a:prstGeom>
        </p:spPr>
        <p:txBody>
          <a:bodyPr/>
          <a:lstStyle/>
          <a:p>
            <a:endParaRPr/>
          </a:p>
        </p:txBody>
      </p:sp>
      <p:sp>
        <p:nvSpPr>
          <p:cNvPr id="67" name="Shape 67"/>
          <p:cNvSpPr>
            <a:spLocks noGrp="1"/>
          </p:cNvSpPr>
          <p:nvPr>
            <p:ph type="body" sz="quarter" idx="1"/>
          </p:nvPr>
        </p:nvSpPr>
        <p:spPr>
          <a:prstGeom prst="rect">
            <a:avLst/>
          </a:prstGeom>
        </p:spPr>
        <p:txBody>
          <a:bodyPr/>
          <a:lstStyle/>
          <a:p>
            <a:pPr defTabSz="457132">
              <a:lnSpc>
                <a:spcPct val="100000"/>
              </a:lnSpc>
              <a:defRPr sz="2000">
                <a:latin typeface="Arial"/>
                <a:ea typeface="Arial"/>
                <a:cs typeface="Arial"/>
                <a:sym typeface="Arial"/>
              </a:defRPr>
            </a:pPr>
            <a:r>
              <a:rPr b="1"/>
              <a:t>Message 1: </a:t>
            </a:r>
            <a:r>
              <a:t>With rapid and strong reductions of greenhouse gas emissions, some changes in the climate system can be reduced or stopped by the mid-century.</a:t>
            </a:r>
          </a:p>
          <a:p>
            <a:pPr defTabSz="457132">
              <a:lnSpc>
                <a:spcPct val="100000"/>
              </a:lnSpc>
              <a:defRPr sz="2000">
                <a:latin typeface="Arial"/>
                <a:ea typeface="Arial"/>
                <a:cs typeface="Arial"/>
                <a:sym typeface="Arial"/>
              </a:defRPr>
            </a:pPr>
            <a:endParaRPr/>
          </a:p>
          <a:p>
            <a:pPr defTabSz="457132">
              <a:lnSpc>
                <a:spcPct val="100000"/>
              </a:lnSpc>
              <a:defRPr sz="2000" b="1">
                <a:latin typeface="Arial"/>
                <a:ea typeface="Arial"/>
                <a:cs typeface="Arial"/>
                <a:sym typeface="Arial"/>
              </a:defRPr>
            </a:pPr>
            <a:r>
              <a:t>What the graph shows:</a:t>
            </a:r>
          </a:p>
          <a:p>
            <a:pPr marL="254000" indent="-254000" defTabSz="457132">
              <a:lnSpc>
                <a:spcPct val="100000"/>
              </a:lnSpc>
              <a:buSzPct val="123000"/>
              <a:buChar char="•"/>
              <a:defRPr sz="2000">
                <a:latin typeface="Arial"/>
                <a:ea typeface="Arial"/>
                <a:cs typeface="Arial"/>
                <a:sym typeface="Arial"/>
              </a:defRPr>
            </a:pPr>
            <a:r>
              <a:t>Y axis: panel a - global surface temperature change (°C), panel b - Arctic sea ice area (million km</a:t>
            </a:r>
            <a:r>
              <a:rPr baseline="31999"/>
              <a:t>2</a:t>
            </a:r>
            <a:r>
              <a:t>), panel c - ocean surface acidity (pH, where the lower the pH, the higher the acidity).</a:t>
            </a:r>
          </a:p>
          <a:p>
            <a:pPr marL="254000" indent="-254000" defTabSz="457132">
              <a:lnSpc>
                <a:spcPct val="100000"/>
              </a:lnSpc>
              <a:buSzPct val="123000"/>
              <a:buChar char="•"/>
              <a:defRPr sz="2000">
                <a:latin typeface="Arial"/>
                <a:ea typeface="Arial"/>
                <a:cs typeface="Arial"/>
                <a:sym typeface="Arial"/>
              </a:defRPr>
            </a:pPr>
            <a:r>
              <a:t>X axis: time from 1950 to 2100.</a:t>
            </a:r>
          </a:p>
          <a:p>
            <a:pPr marL="254000" indent="-254000" defTabSz="457132">
              <a:lnSpc>
                <a:spcPct val="100000"/>
              </a:lnSpc>
              <a:buSzPct val="123000"/>
              <a:buChar char="•"/>
              <a:defRPr sz="2000">
                <a:latin typeface="Arial"/>
                <a:ea typeface="Arial"/>
                <a:cs typeface="Arial"/>
                <a:sym typeface="Arial"/>
              </a:defRPr>
            </a:pPr>
            <a:r>
              <a:t>Changes are shown relative to the period 1850-1900.</a:t>
            </a:r>
          </a:p>
          <a:p>
            <a:pPr marL="254000" indent="-254000" defTabSz="457132">
              <a:lnSpc>
                <a:spcPct val="100000"/>
              </a:lnSpc>
              <a:buSzPct val="123000"/>
              <a:buChar char="•"/>
              <a:defRPr sz="2000">
                <a:latin typeface="Arial"/>
                <a:ea typeface="Arial"/>
                <a:cs typeface="Arial"/>
                <a:sym typeface="Arial"/>
              </a:defRPr>
            </a:pPr>
            <a:r>
              <a:t>The shading shows the very likely ranges.</a:t>
            </a:r>
          </a:p>
          <a:p>
            <a:pPr defTabSz="457132">
              <a:lnSpc>
                <a:spcPct val="100000"/>
              </a:lnSpc>
              <a:defRPr sz="2000">
                <a:latin typeface="Arial"/>
                <a:ea typeface="Arial"/>
                <a:cs typeface="Arial"/>
                <a:sym typeface="Arial"/>
              </a:defRPr>
            </a:pPr>
            <a:endParaRPr/>
          </a:p>
          <a:p>
            <a:pPr defTabSz="457132">
              <a:lnSpc>
                <a:spcPct val="100000"/>
              </a:lnSpc>
              <a:defRPr sz="2000">
                <a:latin typeface="Arial"/>
                <a:ea typeface="Arial"/>
                <a:cs typeface="Arial"/>
                <a:sym typeface="Arial"/>
              </a:defRPr>
            </a:pPr>
            <a:r>
              <a:t>Key messages:</a:t>
            </a:r>
          </a:p>
          <a:p>
            <a:pPr marL="279400" indent="-279400" defTabSz="457132">
              <a:lnSpc>
                <a:spcPct val="100000"/>
              </a:lnSpc>
              <a:buSzPct val="123000"/>
              <a:buChar char="•"/>
              <a:defRPr sz="2000">
                <a:latin typeface="Arial"/>
                <a:ea typeface="Arial"/>
                <a:cs typeface="Arial"/>
                <a:sym typeface="Arial"/>
              </a:defRPr>
            </a:pPr>
            <a:r>
              <a:t>Many changes in the climate system become larger in direct relation to increasing global warming</a:t>
            </a:r>
          </a:p>
          <a:p>
            <a:pPr marL="279400" indent="-279400" defTabSz="457132">
              <a:lnSpc>
                <a:spcPct val="100000"/>
              </a:lnSpc>
              <a:buSzPct val="123000"/>
              <a:buChar char="•"/>
              <a:defRPr sz="2000">
                <a:latin typeface="Arial"/>
                <a:ea typeface="Arial"/>
                <a:cs typeface="Arial"/>
                <a:sym typeface="Arial"/>
              </a:defRPr>
            </a:pPr>
            <a:r>
              <a:t>With rapid and strong reductions of greenhouse gas emissions, as shown with very low and low greenhouse gas emissions scenarios (light blue and dark blue, respectively), we can halt these changes relatively quickly.</a:t>
            </a:r>
          </a:p>
          <a:p>
            <a:pPr defTabSz="457132">
              <a:lnSpc>
                <a:spcPct val="100000"/>
              </a:lnSpc>
              <a:defRPr sz="2000">
                <a:latin typeface="Arial"/>
                <a:ea typeface="Arial"/>
                <a:cs typeface="Arial"/>
                <a:sym typeface="Arial"/>
              </a:defRPr>
            </a:pPr>
            <a:endParaRPr/>
          </a:p>
          <a:p>
            <a:pPr defTabSz="457132">
              <a:lnSpc>
                <a:spcPct val="100000"/>
              </a:lnSpc>
              <a:defRPr sz="2000">
                <a:latin typeface="Arial"/>
                <a:ea typeface="Arial"/>
                <a:cs typeface="Arial"/>
                <a:sym typeface="Arial"/>
              </a:defRPr>
            </a:pPr>
            <a:endParaRPr/>
          </a:p>
          <a:p>
            <a:pPr defTabSz="457132">
              <a:lnSpc>
                <a:spcPct val="100000"/>
              </a:lnSpc>
              <a:defRPr sz="2000">
                <a:latin typeface="Arial"/>
                <a:ea typeface="Arial"/>
                <a:cs typeface="Arial"/>
                <a:sym typeface="Arial"/>
              </a:defRPr>
            </a:pPr>
            <a:endParaRPr/>
          </a:p>
          <a:p>
            <a:pPr defTabSz="457132">
              <a:lnSpc>
                <a:spcPct val="100000"/>
              </a:lnSpc>
              <a:defRPr sz="2000">
                <a:latin typeface="Arial"/>
                <a:ea typeface="Arial"/>
                <a:cs typeface="Arial"/>
                <a:sym typeface="Arial"/>
              </a:defRPr>
            </a:pPr>
            <a:endParaRPr/>
          </a:p>
          <a:p>
            <a:pPr defTabSz="457132">
              <a:lnSpc>
                <a:spcPct val="100000"/>
              </a:lnSpc>
              <a:defRPr sz="2000">
                <a:latin typeface="Arial"/>
                <a:ea typeface="Arial"/>
                <a:cs typeface="Arial"/>
                <a:sym typeface="Arial"/>
              </a:defRPr>
            </a:pPr>
            <a:endParaRPr/>
          </a:p>
          <a:p>
            <a:pPr defTabSz="457132">
              <a:lnSpc>
                <a:spcPct val="100000"/>
              </a:lnSpc>
              <a:defRPr sz="2000">
                <a:latin typeface="Arial"/>
                <a:ea typeface="Arial"/>
                <a:cs typeface="Arial"/>
                <a:sym typeface="Arial"/>
              </a:defRPr>
            </a:pPr>
            <a:endParaRPr/>
          </a:p>
          <a:p>
            <a:pPr defTabSz="457132">
              <a:lnSpc>
                <a:spcPct val="100000"/>
              </a:lnSpc>
              <a:defRPr sz="2000">
                <a:latin typeface="Arial"/>
                <a:ea typeface="Arial"/>
                <a:cs typeface="Arial"/>
                <a:sym typeface="Arial"/>
              </a:defRPr>
            </a:pPr>
            <a:endParaRPr/>
          </a:p>
          <a:p>
            <a:pPr defTabSz="457132">
              <a:lnSpc>
                <a:spcPct val="100000"/>
              </a:lnSpc>
              <a:defRPr sz="2000">
                <a:latin typeface="Arial"/>
                <a:ea typeface="Arial"/>
                <a:cs typeface="Arial"/>
                <a:sym typeface="Arial"/>
              </a:defRPr>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noRot="1" noChangeAspect="1"/>
          </p:cNvSpPr>
          <p:nvPr>
            <p:ph type="sldImg"/>
          </p:nvPr>
        </p:nvSpPr>
        <p:spPr>
          <a:prstGeom prst="rect">
            <a:avLst/>
          </a:prstGeom>
        </p:spPr>
        <p:txBody>
          <a:bodyPr/>
          <a:lstStyle/>
          <a:p>
            <a:endParaRPr/>
          </a:p>
        </p:txBody>
      </p:sp>
      <p:sp>
        <p:nvSpPr>
          <p:cNvPr id="76" name="Shape 76"/>
          <p:cNvSpPr>
            <a:spLocks noGrp="1"/>
          </p:cNvSpPr>
          <p:nvPr>
            <p:ph type="body" sz="quarter" idx="1"/>
          </p:nvPr>
        </p:nvSpPr>
        <p:spPr>
          <a:prstGeom prst="rect">
            <a:avLst/>
          </a:prstGeom>
        </p:spPr>
        <p:txBody>
          <a:bodyPr/>
          <a:lstStyle>
            <a:lvl1pPr marL="279400" indent="-279400" defTabSz="457132">
              <a:lnSpc>
                <a:spcPct val="100000"/>
              </a:lnSpc>
              <a:buSzPct val="123000"/>
              <a:buChar char="•"/>
              <a:defRPr sz="2000">
                <a:latin typeface="Arial"/>
                <a:ea typeface="Arial"/>
                <a:cs typeface="Arial"/>
                <a:sym typeface="Arial"/>
              </a:defRPr>
            </a:lvl1pPr>
          </a:lstStyle>
          <a:p>
            <a:r>
              <a:t>Global surface temperature is projected to increase depending on the future level of human-caused greenhouse gas emissions, as shown with the five assessed scenarios.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noRot="1" noChangeAspect="1"/>
          </p:cNvSpPr>
          <p:nvPr>
            <p:ph type="sldImg"/>
          </p:nvPr>
        </p:nvSpPr>
        <p:spPr>
          <a:prstGeom prst="rect">
            <a:avLst/>
          </a:prstGeom>
        </p:spPr>
        <p:txBody>
          <a:bodyPr/>
          <a:lstStyle/>
          <a:p>
            <a:endParaRPr/>
          </a:p>
        </p:txBody>
      </p:sp>
      <p:sp>
        <p:nvSpPr>
          <p:cNvPr id="85" name="Shape 85"/>
          <p:cNvSpPr>
            <a:spLocks noGrp="1"/>
          </p:cNvSpPr>
          <p:nvPr>
            <p:ph type="body" sz="quarter" idx="1"/>
          </p:nvPr>
        </p:nvSpPr>
        <p:spPr>
          <a:prstGeom prst="rect">
            <a:avLst/>
          </a:prstGeom>
        </p:spPr>
        <p:txBody>
          <a:bodyPr/>
          <a:lstStyle/>
          <a:p>
            <a:pPr marL="279400" indent="-279400">
              <a:buSzPct val="123000"/>
              <a:buChar char="•"/>
              <a:defRPr sz="2000"/>
            </a:pPr>
            <a:r>
              <a:t>There is a direct relation between changes in Arctic sea ice area and global warming. </a:t>
            </a:r>
          </a:p>
          <a:p>
            <a:pPr marL="279400" indent="-279400">
              <a:buSzPct val="123000"/>
              <a:buChar char="•"/>
              <a:defRPr sz="2000"/>
            </a:pPr>
            <a:r>
              <a:t>With increasing global warming, the Arctic is likely to be practically sea ice free in September at least once before 2050 under the five assessed scenarios, with more frequent occurrences for higher warming levels.</a:t>
            </a:r>
          </a:p>
          <a:p>
            <a:pPr marL="279400" indent="-279400">
              <a:buSzPct val="123000"/>
              <a:buChar char="•"/>
              <a:defRPr sz="2000"/>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noRot="1" noChangeAspect="1"/>
          </p:cNvSpPr>
          <p:nvPr>
            <p:ph type="sldImg"/>
          </p:nvPr>
        </p:nvSpPr>
        <p:spPr>
          <a:prstGeom prst="rect">
            <a:avLst/>
          </a:prstGeom>
        </p:spPr>
        <p:txBody>
          <a:bodyPr/>
          <a:lstStyle/>
          <a:p>
            <a:endParaRPr/>
          </a:p>
        </p:txBody>
      </p:sp>
      <p:sp>
        <p:nvSpPr>
          <p:cNvPr id="94" name="Shape 94"/>
          <p:cNvSpPr>
            <a:spLocks noGrp="1"/>
          </p:cNvSpPr>
          <p:nvPr>
            <p:ph type="body" sz="quarter" idx="1"/>
          </p:nvPr>
        </p:nvSpPr>
        <p:spPr>
          <a:prstGeom prst="rect">
            <a:avLst/>
          </a:prstGeom>
        </p:spPr>
        <p:txBody>
          <a:bodyPr/>
          <a:lstStyle>
            <a:lvl1pPr marL="279400" indent="-279400">
              <a:buSzPct val="123000"/>
              <a:buChar char="•"/>
              <a:defRPr sz="2000"/>
            </a:lvl1pPr>
          </a:lstStyle>
          <a:p>
            <a:r>
              <a:t>Upper ocean acidification and loss of oxygen will continue to increase in the 21st century with increasing future emissions.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prstGeom prst="rect">
            <a:avLst/>
          </a:prstGeom>
        </p:spPr>
        <p:txBody>
          <a:bodyPr/>
          <a:lstStyle/>
          <a:p>
            <a:endParaRPr/>
          </a:p>
        </p:txBody>
      </p:sp>
      <p:sp>
        <p:nvSpPr>
          <p:cNvPr id="103" name="Shape 103"/>
          <p:cNvSpPr>
            <a:spLocks noGrp="1"/>
          </p:cNvSpPr>
          <p:nvPr>
            <p:ph type="body" sz="quarter" idx="1"/>
          </p:nvPr>
        </p:nvSpPr>
        <p:spPr>
          <a:prstGeom prst="rect">
            <a:avLst/>
          </a:prstGeom>
        </p:spPr>
        <p:txBody>
          <a:bodyPr/>
          <a:lstStyle/>
          <a:p>
            <a:pPr defTabSz="457132">
              <a:lnSpc>
                <a:spcPct val="100000"/>
              </a:lnSpc>
              <a:defRPr sz="2000" b="1">
                <a:latin typeface="Arial"/>
                <a:ea typeface="Arial"/>
                <a:cs typeface="Arial"/>
                <a:sym typeface="Arial"/>
              </a:defRPr>
            </a:pPr>
            <a:r>
              <a:t>Message 2: </a:t>
            </a:r>
            <a:r>
              <a:rPr b="0"/>
              <a:t>Some changes are irreversible for centuries to millennia. </a:t>
            </a:r>
          </a:p>
          <a:p>
            <a:pPr defTabSz="457132">
              <a:lnSpc>
                <a:spcPct val="100000"/>
              </a:lnSpc>
              <a:defRPr sz="2000">
                <a:latin typeface="Arial"/>
                <a:ea typeface="Arial"/>
                <a:cs typeface="Arial"/>
                <a:sym typeface="Arial"/>
              </a:defRPr>
            </a:pPr>
            <a:endParaRPr b="0"/>
          </a:p>
          <a:p>
            <a:pPr defTabSz="457132">
              <a:lnSpc>
                <a:spcPct val="100000"/>
              </a:lnSpc>
              <a:defRPr sz="2000" b="1">
                <a:latin typeface="Arial"/>
                <a:ea typeface="Arial"/>
                <a:cs typeface="Arial"/>
                <a:sym typeface="Arial"/>
              </a:defRPr>
            </a:pPr>
            <a:r>
              <a:t>What the graph shows:</a:t>
            </a:r>
          </a:p>
          <a:p>
            <a:pPr marL="254000" indent="-254000" defTabSz="457132">
              <a:lnSpc>
                <a:spcPct val="100000"/>
              </a:lnSpc>
              <a:buSzPct val="123000"/>
              <a:buChar char="•"/>
              <a:defRPr sz="2000">
                <a:latin typeface="Arial"/>
                <a:ea typeface="Arial"/>
                <a:cs typeface="Arial"/>
                <a:sym typeface="Arial"/>
              </a:defRPr>
            </a:pPr>
            <a:r>
              <a:t>Y axis: sea level change in meters.</a:t>
            </a:r>
          </a:p>
          <a:p>
            <a:pPr marL="254000" indent="-254000" defTabSz="457132">
              <a:lnSpc>
                <a:spcPct val="100000"/>
              </a:lnSpc>
              <a:buSzPct val="123000"/>
              <a:buChar char="•"/>
              <a:defRPr sz="2000">
                <a:latin typeface="Arial"/>
                <a:ea typeface="Arial"/>
                <a:cs typeface="Arial"/>
                <a:sym typeface="Arial"/>
              </a:defRPr>
            </a:pPr>
            <a:r>
              <a:t>The shading shows the very likely (66%) ranges. </a:t>
            </a:r>
          </a:p>
          <a:p>
            <a:pPr marL="254000" indent="-254000" defTabSz="457132">
              <a:lnSpc>
                <a:spcPct val="100000"/>
              </a:lnSpc>
              <a:buSzPct val="123000"/>
              <a:buChar char="•"/>
              <a:defRPr sz="2000">
                <a:latin typeface="Arial"/>
                <a:ea typeface="Arial"/>
                <a:cs typeface="Arial"/>
                <a:sym typeface="Arial"/>
              </a:defRPr>
            </a:pPr>
            <a:r>
              <a:t>Dashed line: Low-likelihood, high-impact storylines that includes ice-sheet instability processes cannot be ruled out because of deep uncertainty in ice-sheet processes. This is shown here for a very high greenhouse gas emissions scenario.</a:t>
            </a:r>
          </a:p>
          <a:p>
            <a:pPr defTabSz="457132">
              <a:lnSpc>
                <a:spcPct val="100000"/>
              </a:lnSpc>
              <a:defRPr sz="2000">
                <a:latin typeface="Arial"/>
                <a:ea typeface="Arial"/>
                <a:cs typeface="Arial"/>
                <a:sym typeface="Arial"/>
              </a:defRPr>
            </a:pPr>
            <a:endParaRPr/>
          </a:p>
          <a:p>
            <a:pPr defTabSz="457132">
              <a:lnSpc>
                <a:spcPct val="100000"/>
              </a:lnSpc>
              <a:defRPr sz="2000">
                <a:latin typeface="Arial"/>
                <a:ea typeface="Arial"/>
                <a:cs typeface="Arial"/>
                <a:sym typeface="Arial"/>
              </a:defRPr>
            </a:pPr>
            <a:r>
              <a:t>Key messages:</a:t>
            </a:r>
          </a:p>
          <a:p>
            <a:pPr marL="279400" indent="-279400" defTabSz="457132">
              <a:lnSpc>
                <a:spcPct val="100000"/>
              </a:lnSpc>
              <a:buSzPct val="123000"/>
              <a:buChar char="•"/>
              <a:defRPr sz="2000">
                <a:latin typeface="Arial"/>
                <a:ea typeface="Arial"/>
                <a:cs typeface="Arial"/>
                <a:sym typeface="Arial"/>
              </a:defRPr>
            </a:pPr>
            <a:r>
              <a:t>The slow component of the climate system will continue to adjust on timescales of hundreds to thousands of years.</a:t>
            </a:r>
          </a:p>
          <a:p>
            <a:pPr marL="279400" indent="-279400" defTabSz="457132">
              <a:lnSpc>
                <a:spcPct val="100000"/>
              </a:lnSpc>
              <a:buSzPct val="123000"/>
              <a:buChar char="•"/>
              <a:defRPr sz="2000">
                <a:latin typeface="Arial"/>
                <a:ea typeface="Arial"/>
                <a:cs typeface="Arial"/>
                <a:sym typeface="Arial"/>
              </a:defRPr>
            </a:pPr>
            <a:r>
              <a:t>Sea level is committed to rise for centuries to millennia due to continuing deep ocean warming and ice sheet melt, and will remain elevated for thousands of years.</a:t>
            </a:r>
          </a:p>
          <a:p>
            <a:pPr marL="279400" indent="-279400" defTabSz="457132">
              <a:lnSpc>
                <a:spcPct val="100000"/>
              </a:lnSpc>
              <a:buSzPct val="123000"/>
              <a:buChar char="•"/>
              <a:defRPr sz="2000">
                <a:latin typeface="Arial"/>
                <a:ea typeface="Arial"/>
                <a:cs typeface="Arial"/>
                <a:sym typeface="Arial"/>
              </a:defRPr>
            </a:pPr>
            <a:r>
              <a:t>Global mean sea level will continue to rise over thousands of years with a rate and magnitude depending on future global greenhouse gas emissions.</a:t>
            </a:r>
          </a:p>
          <a:p>
            <a:pPr marL="279400" indent="-279400" defTabSz="457132">
              <a:lnSpc>
                <a:spcPct val="100000"/>
              </a:lnSpc>
              <a:buSzPct val="123000"/>
              <a:buChar char="•"/>
              <a:defRPr sz="2000">
                <a:latin typeface="Arial"/>
                <a:ea typeface="Arial"/>
                <a:cs typeface="Arial"/>
                <a:sym typeface="Arial"/>
              </a:defRPr>
            </a:pPr>
            <a:r>
              <a:t>By 2050, sea level is committed to rise by 15-30 cm above present-day level, almost independently of how quickly we reduce global greenhouse gas emissions. </a:t>
            </a:r>
          </a:p>
          <a:p>
            <a:pPr marL="279400" indent="-279400" defTabSz="457132">
              <a:lnSpc>
                <a:spcPct val="100000"/>
              </a:lnSpc>
              <a:buSzPct val="123000"/>
              <a:buChar char="•"/>
              <a:defRPr sz="2000">
                <a:latin typeface="Arial"/>
                <a:ea typeface="Arial"/>
                <a:cs typeface="Arial"/>
                <a:sym typeface="Arial"/>
              </a:defRPr>
            </a:pPr>
            <a:r>
              <a:t>However, limiting warming would slow and limit the pace of sea level rise, giving more time to adapt in low lying coastal zones.</a:t>
            </a:r>
          </a:p>
          <a:p>
            <a:pPr marL="889000" lvl="1" indent="-279400" defTabSz="457132">
              <a:lnSpc>
                <a:spcPct val="100000"/>
              </a:lnSpc>
              <a:buSzPct val="123000"/>
              <a:buChar char="•"/>
              <a:defRPr sz="2000">
                <a:latin typeface="Arial"/>
                <a:ea typeface="Arial"/>
                <a:cs typeface="Arial"/>
                <a:sym typeface="Arial"/>
              </a:defRPr>
            </a:pPr>
            <a:r>
              <a:t>Beyond 2050, sea level will continue to rise, but with a rate and magnitude strongly dependent on choices regarding future greenhouse gas emissions.</a:t>
            </a:r>
          </a:p>
          <a:p>
            <a:pPr marL="279400" indent="-279400" defTabSz="457132">
              <a:lnSpc>
                <a:spcPct val="100000"/>
              </a:lnSpc>
              <a:buSzPct val="123000"/>
              <a:buChar char="•"/>
              <a:defRPr sz="2000">
                <a:latin typeface="Arial"/>
                <a:ea typeface="Arial"/>
                <a:cs typeface="Arial"/>
                <a:sym typeface="Arial"/>
              </a:defRPr>
            </a:pPr>
            <a:r>
              <a:t>For the very high greenhouse gas emission scenario, we cannot rule out the possibility that rapid ice-sheet loss could lead to 2 m sea level rise by the end of this century.</a:t>
            </a:r>
          </a:p>
          <a:p>
            <a:pPr defTabSz="457132">
              <a:lnSpc>
                <a:spcPct val="100000"/>
              </a:lnSpc>
              <a:defRPr sz="2000">
                <a:latin typeface="Arial"/>
                <a:ea typeface="Arial"/>
                <a:cs typeface="Arial"/>
                <a:sym typeface="Arial"/>
              </a:defRPr>
            </a:pPr>
            <a:endParaRPr/>
          </a:p>
          <a:p>
            <a:pPr defTabSz="457132">
              <a:lnSpc>
                <a:spcPct val="100000"/>
              </a:lnSpc>
              <a:defRPr sz="2000">
                <a:latin typeface="Arial"/>
                <a:ea typeface="Arial"/>
                <a:cs typeface="Arial"/>
                <a:sym typeface="Arial"/>
              </a:defRPr>
            </a:pPr>
            <a:endParaRPr/>
          </a:p>
          <a:p>
            <a:pPr defTabSz="457132">
              <a:lnSpc>
                <a:spcPct val="100000"/>
              </a:lnSpc>
              <a:defRPr sz="2000">
                <a:latin typeface="Arial"/>
                <a:ea typeface="Arial"/>
                <a:cs typeface="Arial"/>
                <a:sym typeface="Arial"/>
              </a:defRPr>
            </a:pPr>
            <a:endParaRPr/>
          </a:p>
          <a:p>
            <a:pPr defTabSz="457132">
              <a:lnSpc>
                <a:spcPct val="100000"/>
              </a:lnSpc>
              <a:defRPr sz="2000">
                <a:latin typeface="Arial"/>
                <a:ea typeface="Arial"/>
                <a:cs typeface="Arial"/>
                <a:sym typeface="Arial"/>
              </a:defRPr>
            </a:pPr>
            <a:endParaRPr/>
          </a:p>
          <a:p>
            <a:pPr defTabSz="457132">
              <a:lnSpc>
                <a:spcPct val="100000"/>
              </a:lnSpc>
              <a:defRPr sz="2000">
                <a:latin typeface="Arial"/>
                <a:ea typeface="Arial"/>
                <a:cs typeface="Arial"/>
                <a:sym typeface="Arial"/>
              </a:defRPr>
            </a:pPr>
            <a:endParaRPr/>
          </a:p>
          <a:p>
            <a:pPr defTabSz="457132">
              <a:lnSpc>
                <a:spcPct val="100000"/>
              </a:lnSpc>
              <a:defRPr sz="2000">
                <a:latin typeface="Arial"/>
                <a:ea typeface="Arial"/>
                <a:cs typeface="Arial"/>
                <a:sym typeface="Arial"/>
              </a:defRPr>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prstGeom prst="rect">
            <a:avLst/>
          </a:prstGeom>
        </p:spPr>
        <p:txBody>
          <a:bodyPr/>
          <a:lstStyle/>
          <a:p>
            <a:endParaRPr/>
          </a:p>
        </p:txBody>
      </p:sp>
      <p:sp>
        <p:nvSpPr>
          <p:cNvPr id="117" name="Shape 117"/>
          <p:cNvSpPr>
            <a:spLocks noGrp="1"/>
          </p:cNvSpPr>
          <p:nvPr>
            <p:ph type="body" sz="quarter" idx="1"/>
          </p:nvPr>
        </p:nvSpPr>
        <p:spPr>
          <a:prstGeom prst="rect">
            <a:avLst/>
          </a:prstGeom>
        </p:spPr>
        <p:txBody>
          <a:bodyPr/>
          <a:lstStyle/>
          <a:p>
            <a:pPr defTabSz="457132">
              <a:lnSpc>
                <a:spcPct val="100000"/>
              </a:lnSpc>
              <a:defRPr sz="2000">
                <a:latin typeface="Arial"/>
                <a:ea typeface="Arial"/>
                <a:cs typeface="Arial"/>
                <a:sym typeface="Arial"/>
              </a:defRPr>
            </a:pPr>
            <a:r>
              <a:rPr b="1"/>
              <a:t>Message 3: </a:t>
            </a:r>
            <a:r>
              <a:t>low-likelihood, high impact storylines leading to very high sea levels cannot be ruled out</a:t>
            </a:r>
          </a:p>
          <a:p>
            <a:pPr defTabSz="457132">
              <a:lnSpc>
                <a:spcPct val="100000"/>
              </a:lnSpc>
              <a:defRPr sz="2000">
                <a:latin typeface="Arial"/>
                <a:ea typeface="Arial"/>
                <a:cs typeface="Arial"/>
                <a:sym typeface="Arial"/>
              </a:defRPr>
            </a:pPr>
            <a:endParaRPr/>
          </a:p>
          <a:p>
            <a:pPr marL="279400" indent="-279400" defTabSz="457132">
              <a:lnSpc>
                <a:spcPct val="100000"/>
              </a:lnSpc>
              <a:buSzPct val="123000"/>
              <a:buChar char="•"/>
              <a:defRPr sz="2000">
                <a:latin typeface="Arial"/>
                <a:ea typeface="Arial"/>
                <a:cs typeface="Arial"/>
                <a:sym typeface="Arial"/>
              </a:defRPr>
            </a:pPr>
            <a:r>
              <a:t>Under high future emissions, sea level rise will continue well beyond 2100.</a:t>
            </a:r>
          </a:p>
          <a:p>
            <a:pPr marL="279400" indent="-279400" defTabSz="457132">
              <a:lnSpc>
                <a:spcPct val="100000"/>
              </a:lnSpc>
              <a:buSzPct val="123000"/>
              <a:buChar char="•"/>
              <a:defRPr sz="2000">
                <a:latin typeface="Arial"/>
                <a:ea typeface="Arial"/>
                <a:cs typeface="Arial"/>
                <a:sym typeface="Arial"/>
              </a:defRPr>
            </a:pPr>
            <a:r>
              <a:t>By 2300</a:t>
            </a:r>
          </a:p>
          <a:p>
            <a:pPr marL="889000" lvl="1" indent="-279400" defTabSz="457132">
              <a:lnSpc>
                <a:spcPct val="100000"/>
              </a:lnSpc>
              <a:buSzPct val="123000"/>
              <a:buChar char="•"/>
              <a:defRPr sz="2000">
                <a:latin typeface="Arial"/>
                <a:ea typeface="Arial"/>
                <a:cs typeface="Arial"/>
                <a:sym typeface="Arial"/>
              </a:defRPr>
            </a:pPr>
            <a:r>
              <a:t>A low greenhouse gas emissions scenario would lead to a sea level rise of around 50 cm to 3 m</a:t>
            </a:r>
          </a:p>
          <a:p>
            <a:pPr marL="889000" lvl="1" indent="-279400" defTabSz="457132">
              <a:lnSpc>
                <a:spcPct val="100000"/>
              </a:lnSpc>
              <a:buSzPct val="123000"/>
              <a:buChar char="•"/>
              <a:defRPr sz="2000">
                <a:latin typeface="Arial"/>
                <a:ea typeface="Arial"/>
                <a:cs typeface="Arial"/>
                <a:sym typeface="Arial"/>
              </a:defRPr>
            </a:pPr>
            <a:r>
              <a:t>A very high greenhouse gas emissions scenario could lead to 2 to 7 m of rise, and potentially many meters more when accounting for ice sheet instability processes.</a:t>
            </a:r>
          </a:p>
          <a:p>
            <a:pPr marL="279400" indent="-279400" defTabSz="457132">
              <a:lnSpc>
                <a:spcPct val="100000"/>
              </a:lnSpc>
              <a:buSzPct val="123000"/>
              <a:buChar char="•"/>
              <a:defRPr sz="2000">
                <a:latin typeface="Arial"/>
                <a:ea typeface="Arial"/>
                <a:cs typeface="Arial"/>
                <a:sym typeface="Arial"/>
              </a:defRPr>
            </a:pPr>
            <a:r>
              <a:t>These estimates of very long term global mean sea level rise are consistent with reconstructed levels during past warm periods </a:t>
            </a:r>
          </a:p>
          <a:p>
            <a:pPr marL="279400" indent="-279400" defTabSz="457132">
              <a:lnSpc>
                <a:spcPct val="100000"/>
              </a:lnSpc>
              <a:buSzPct val="123000"/>
              <a:buChar char="•"/>
              <a:defRPr sz="2000">
                <a:latin typeface="Arial"/>
                <a:ea typeface="Arial"/>
                <a:cs typeface="Arial"/>
                <a:sym typeface="Arial"/>
              </a:defRPr>
            </a:pPr>
            <a:r>
              <a:t>Sea level rise greater than 15 m cannot be ruled out with very high emissions due to deep uncertainty on Antarctic ice sheet dynamics.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Content Slide">
    <p:spTree>
      <p:nvGrpSpPr>
        <p:cNvPr id="1" name=""/>
        <p:cNvGrpSpPr/>
        <p:nvPr/>
      </p:nvGrpSpPr>
      <p:grpSpPr>
        <a:xfrm>
          <a:off x="0" y="0"/>
          <a:ext cx="0" cy="0"/>
          <a:chOff x="0" y="0"/>
          <a:chExt cx="0" cy="0"/>
        </a:xfrm>
      </p:grpSpPr>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Content Slide Blank">
    <p:spTree>
      <p:nvGrpSpPr>
        <p:cNvPr id="1" name=""/>
        <p:cNvGrpSpPr/>
        <p:nvPr/>
      </p:nvGrpSpPr>
      <p:grpSpPr>
        <a:xfrm>
          <a:off x="0" y="0"/>
          <a:ext cx="0" cy="0"/>
          <a:chOff x="0" y="0"/>
          <a:chExt cx="0" cy="0"/>
        </a:xfrm>
      </p:grpSpPr>
      <p:sp>
        <p:nvSpPr>
          <p:cNvPr id="23" name="Google Shape;19;p8"/>
          <p:cNvSpPr/>
          <p:nvPr/>
        </p:nvSpPr>
        <p:spPr>
          <a:xfrm>
            <a:off x="-2" y="12725915"/>
            <a:ext cx="24384004" cy="1001572"/>
          </a:xfrm>
          <a:prstGeom prst="rect">
            <a:avLst/>
          </a:prstGeom>
          <a:solidFill>
            <a:srgbClr val="5492CD"/>
          </a:solidFill>
          <a:ln w="12700">
            <a:miter lim="400000"/>
          </a:ln>
        </p:spPr>
        <p:txBody>
          <a:bodyPr lIns="0" tIns="0" rIns="0" bIns="0" anchor="ctr"/>
          <a:lstStyle/>
          <a:p>
            <a:pPr defTabSz="914400">
              <a:defRPr sz="4800">
                <a:solidFill>
                  <a:srgbClr val="FFFFFF"/>
                </a:solidFill>
                <a:latin typeface="Arial"/>
                <a:ea typeface="Arial"/>
                <a:cs typeface="Arial"/>
                <a:sym typeface="Arial"/>
              </a:defRPr>
            </a:pPr>
            <a:endParaRPr/>
          </a:p>
        </p:txBody>
      </p:sp>
      <p:sp>
        <p:nvSpPr>
          <p:cNvPr id="24" name="Google Shape;21;p8"/>
          <p:cNvSpPr txBox="1"/>
          <p:nvPr/>
        </p:nvSpPr>
        <p:spPr>
          <a:xfrm>
            <a:off x="240050" y="12963997"/>
            <a:ext cx="10035839" cy="5275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lnSpc>
                <a:spcPct val="94444"/>
              </a:lnSpc>
              <a:defRPr sz="2000" b="1">
                <a:solidFill>
                  <a:srgbClr val="FFFFFF"/>
                </a:solidFill>
                <a:latin typeface="Arial"/>
                <a:ea typeface="Arial"/>
                <a:cs typeface="Arial"/>
                <a:sym typeface="Arial"/>
              </a:defRPr>
            </a:pPr>
            <a:r>
              <a:t>SIXTH ASSESSMENT REPORT  </a:t>
            </a:r>
            <a:r>
              <a:rPr b="0"/>
              <a:t>Working Group I – The Physical Science Basis</a:t>
            </a:r>
          </a:p>
        </p:txBody>
      </p:sp>
      <p:pic>
        <p:nvPicPr>
          <p:cNvPr id="25" name="Image" descr="Image"/>
          <p:cNvPicPr>
            <a:picLocks noChangeAspect="1"/>
          </p:cNvPicPr>
          <p:nvPr/>
        </p:nvPicPr>
        <p:blipFill>
          <a:blip r:embed="rId2"/>
          <a:stretch>
            <a:fillRect/>
          </a:stretch>
        </p:blipFill>
        <p:spPr>
          <a:xfrm>
            <a:off x="22422484" y="12891989"/>
            <a:ext cx="1720397" cy="697008"/>
          </a:xfrm>
          <a:prstGeom prst="rect">
            <a:avLst/>
          </a:prstGeom>
          <a:ln w="12700">
            <a:miter lim="400000"/>
          </a:ln>
        </p:spPr>
      </p:pic>
      <p:sp>
        <p:nvSpPr>
          <p:cNvPr id="26" name="© IPCC 2022"/>
          <p:cNvSpPr txBox="1"/>
          <p:nvPr/>
        </p:nvSpPr>
        <p:spPr>
          <a:xfrm>
            <a:off x="11272242" y="13023020"/>
            <a:ext cx="1839516" cy="4349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300">
                <a:solidFill>
                  <a:srgbClr val="FFFFFF"/>
                </a:solidFill>
                <a:latin typeface="Arial"/>
                <a:ea typeface="Arial"/>
                <a:cs typeface="Arial"/>
                <a:sym typeface="Arial"/>
              </a:defRPr>
            </a:lvl1pPr>
          </a:lstStyle>
          <a:p>
            <a:r>
              <a:t>© IPCC 2022</a:t>
            </a: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Cover">
    <p:bg>
      <p:bgPr>
        <a:solidFill>
          <a:srgbClr val="5492CD"/>
        </a:solidFill>
        <a:effectLst/>
      </p:bgPr>
    </p:bg>
    <p:spTree>
      <p:nvGrpSpPr>
        <p:cNvPr id="1" name=""/>
        <p:cNvGrpSpPr/>
        <p:nvPr/>
      </p:nvGrpSpPr>
      <p:grpSpPr>
        <a:xfrm>
          <a:off x="0" y="0"/>
          <a:ext cx="0" cy="0"/>
          <a:chOff x="0" y="0"/>
          <a:chExt cx="0" cy="0"/>
        </a:xfrm>
      </p:grpSpPr>
      <p:pic>
        <p:nvPicPr>
          <p:cNvPr id="34" name="Picture 4" descr="Picture 4"/>
          <p:cNvPicPr>
            <a:picLocks noChangeAspect="1"/>
          </p:cNvPicPr>
          <p:nvPr/>
        </p:nvPicPr>
        <p:blipFill>
          <a:blip r:embed="rId2"/>
          <a:stretch>
            <a:fillRect/>
          </a:stretch>
        </p:blipFill>
        <p:spPr>
          <a:xfrm>
            <a:off x="14091860" y="128298"/>
            <a:ext cx="6797820" cy="1227158"/>
          </a:xfrm>
          <a:prstGeom prst="rect">
            <a:avLst/>
          </a:prstGeom>
          <a:ln w="12700">
            <a:miter lim="400000"/>
          </a:ln>
        </p:spPr>
      </p:pic>
      <p:sp>
        <p:nvSpPr>
          <p:cNvPr id="35" name="Text Placeholder 6"/>
          <p:cNvSpPr txBox="1"/>
          <p:nvPr/>
        </p:nvSpPr>
        <p:spPr>
          <a:xfrm>
            <a:off x="723900" y="387893"/>
            <a:ext cx="8315315" cy="10381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p>
            <a:pPr algn="l" defTabSz="685677">
              <a:lnSpc>
                <a:spcPts val="1800"/>
              </a:lnSpc>
              <a:spcBef>
                <a:spcPts val="2400"/>
              </a:spcBef>
              <a:defRPr sz="2900" b="1">
                <a:solidFill>
                  <a:srgbClr val="FFFFFF"/>
                </a:solidFill>
                <a:latin typeface="Arial"/>
                <a:ea typeface="Arial"/>
                <a:cs typeface="Arial"/>
                <a:sym typeface="Arial"/>
              </a:defRPr>
            </a:pPr>
            <a:r>
              <a:t>SIXTH ASSESSMENT REPORT </a:t>
            </a:r>
          </a:p>
          <a:p>
            <a:pPr algn="l" defTabSz="685677">
              <a:lnSpc>
                <a:spcPts val="1800"/>
              </a:lnSpc>
              <a:spcBef>
                <a:spcPts val="2400"/>
              </a:spcBef>
              <a:defRPr sz="2900">
                <a:solidFill>
                  <a:srgbClr val="FFFFFF"/>
                </a:solidFill>
                <a:latin typeface="Arial"/>
                <a:ea typeface="Arial"/>
                <a:cs typeface="Arial"/>
                <a:sym typeface="Arial"/>
              </a:defRPr>
            </a:pPr>
            <a:r>
              <a:t>Working Group I – The Physical Science Basis</a:t>
            </a:r>
          </a:p>
        </p:txBody>
      </p:sp>
      <p:pic>
        <p:nvPicPr>
          <p:cNvPr id="36" name="header.png" descr="header.png"/>
          <p:cNvPicPr>
            <a:picLocks noChangeAspect="1"/>
          </p:cNvPicPr>
          <p:nvPr/>
        </p:nvPicPr>
        <p:blipFill>
          <a:blip r:embed="rId3"/>
          <a:srcRect r="25617"/>
          <a:stretch>
            <a:fillRect/>
          </a:stretch>
        </p:blipFill>
        <p:spPr>
          <a:xfrm>
            <a:off x="21005665" y="-1073"/>
            <a:ext cx="3402693" cy="1485901"/>
          </a:xfrm>
          <a:prstGeom prst="rect">
            <a:avLst/>
          </a:prstGeom>
          <a:ln w="12700">
            <a:miter lim="400000"/>
          </a:ln>
        </p:spPr>
      </p:pic>
      <p:sp>
        <p:nvSpPr>
          <p:cNvPr id="37" name="© IPCC 2022"/>
          <p:cNvSpPr txBox="1"/>
          <p:nvPr/>
        </p:nvSpPr>
        <p:spPr>
          <a:xfrm>
            <a:off x="11272242" y="872255"/>
            <a:ext cx="1839516" cy="4349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300">
                <a:solidFill>
                  <a:srgbClr val="FFFFFF"/>
                </a:solidFill>
                <a:latin typeface="Arial"/>
                <a:ea typeface="Arial"/>
                <a:cs typeface="Arial"/>
                <a:sym typeface="Arial"/>
              </a:defRPr>
            </a:lvl1pPr>
          </a:lstStyle>
          <a:p>
            <a:r>
              <a:t>© IPCC 2022</a:t>
            </a:r>
          </a:p>
        </p:txBody>
      </p:sp>
      <p:sp>
        <p:nvSpPr>
          <p:cNvPr id="38" name="Slide Number"/>
          <p:cNvSpPr txBox="1">
            <a:spLocks noGrp="1"/>
          </p:cNvSpPr>
          <p:nvPr>
            <p:ph type="sldNum" sz="quarter" idx="2"/>
          </p:nvPr>
        </p:nvSpPr>
        <p:spPr>
          <a:xfrm>
            <a:off x="11785599" y="12344399"/>
            <a:ext cx="5689601" cy="736601"/>
          </a:xfrm>
          <a:prstGeom prst="rect">
            <a:avLst/>
          </a:prstGeom>
        </p:spPr>
        <p:txBody>
          <a:bodyPr lIns="121919" tIns="121919" rIns="121919" bIns="121919"/>
          <a:lstStyle>
            <a:lvl1pPr defTabSz="1219021"/>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1683" y="-46025"/>
            <a:ext cx="7462720" cy="13808050"/>
          </a:xfrm>
          <a:prstGeom prst="rect">
            <a:avLst/>
          </a:prstGeom>
          <a:solidFill>
            <a:srgbClr val="EFEFE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 name="Google Shape;19;p8"/>
          <p:cNvSpPr/>
          <p:nvPr/>
        </p:nvSpPr>
        <p:spPr>
          <a:xfrm>
            <a:off x="-2" y="12725915"/>
            <a:ext cx="24384004" cy="1001572"/>
          </a:xfrm>
          <a:prstGeom prst="rect">
            <a:avLst/>
          </a:prstGeom>
          <a:solidFill>
            <a:srgbClr val="5492CD"/>
          </a:solidFill>
          <a:ln w="12700">
            <a:miter lim="400000"/>
          </a:ln>
        </p:spPr>
        <p:txBody>
          <a:bodyPr lIns="0" tIns="0" rIns="0" bIns="0" anchor="ctr"/>
          <a:lstStyle/>
          <a:p>
            <a:pPr defTabSz="914400">
              <a:defRPr sz="4800">
                <a:solidFill>
                  <a:srgbClr val="FFFFFF"/>
                </a:solidFill>
                <a:latin typeface="Arial"/>
                <a:ea typeface="Arial"/>
                <a:cs typeface="Arial"/>
                <a:sym typeface="Arial"/>
              </a:defRPr>
            </a:pPr>
            <a:endParaRPr/>
          </a:p>
        </p:txBody>
      </p:sp>
      <p:sp>
        <p:nvSpPr>
          <p:cNvPr id="4" name="Google Shape;21;p8"/>
          <p:cNvSpPr txBox="1"/>
          <p:nvPr/>
        </p:nvSpPr>
        <p:spPr>
          <a:xfrm>
            <a:off x="240050" y="12963997"/>
            <a:ext cx="10035839" cy="5275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lnSpc>
                <a:spcPct val="94444"/>
              </a:lnSpc>
              <a:defRPr sz="2000" b="1">
                <a:solidFill>
                  <a:srgbClr val="FFFFFF"/>
                </a:solidFill>
                <a:latin typeface="Arial"/>
                <a:ea typeface="Arial"/>
                <a:cs typeface="Arial"/>
                <a:sym typeface="Arial"/>
              </a:defRPr>
            </a:pPr>
            <a:r>
              <a:t>SIXTH ASSESSMENT REPORT  </a:t>
            </a:r>
            <a:r>
              <a:rPr b="0"/>
              <a:t>Working Group I – The Physical Science Basis</a:t>
            </a:r>
          </a:p>
        </p:txBody>
      </p:sp>
      <p:pic>
        <p:nvPicPr>
          <p:cNvPr id="5" name="Image" descr="Image"/>
          <p:cNvPicPr>
            <a:picLocks noChangeAspect="1"/>
          </p:cNvPicPr>
          <p:nvPr/>
        </p:nvPicPr>
        <p:blipFill>
          <a:blip r:embed="rId5"/>
          <a:stretch>
            <a:fillRect/>
          </a:stretch>
        </p:blipFill>
        <p:spPr>
          <a:xfrm>
            <a:off x="22422484" y="12891989"/>
            <a:ext cx="1720397" cy="697008"/>
          </a:xfrm>
          <a:prstGeom prst="rect">
            <a:avLst/>
          </a:prstGeom>
          <a:ln w="12700">
            <a:miter lim="400000"/>
          </a:ln>
        </p:spPr>
      </p:pic>
      <p:sp>
        <p:nvSpPr>
          <p:cNvPr id="6" name="© IPCC 2022"/>
          <p:cNvSpPr txBox="1"/>
          <p:nvPr/>
        </p:nvSpPr>
        <p:spPr>
          <a:xfrm>
            <a:off x="11272242" y="13023020"/>
            <a:ext cx="1839516" cy="4349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300">
                <a:solidFill>
                  <a:srgbClr val="FFFFFF"/>
                </a:solidFill>
                <a:latin typeface="Arial"/>
                <a:ea typeface="Arial"/>
                <a:cs typeface="Arial"/>
                <a:sym typeface="Arial"/>
              </a:defRPr>
            </a:lvl1pPr>
          </a:lstStyle>
          <a:p>
            <a:r>
              <a:t>© IPCC 2022</a:t>
            </a:r>
          </a:p>
        </p:txBody>
      </p:sp>
      <p:sp>
        <p:nvSpPr>
          <p:cNvPr id="7" name="Title Text"/>
          <p:cNvSpPr txBox="1">
            <a:spLocks noGrp="1"/>
          </p:cNvSpPr>
          <p:nvPr>
            <p:ph type="title"/>
          </p:nvPr>
        </p:nvSpPr>
        <p:spPr>
          <a:xfrm>
            <a:off x="975361" y="1711050"/>
            <a:ext cx="11470643" cy="23000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p>
            <a:r>
              <a:t>Title Text</a:t>
            </a:r>
          </a:p>
        </p:txBody>
      </p:sp>
      <p:sp>
        <p:nvSpPr>
          <p:cNvPr id="8" name="Body Level One…"/>
          <p:cNvSpPr txBox="1">
            <a:spLocks noGrp="1"/>
          </p:cNvSpPr>
          <p:nvPr>
            <p:ph type="body" idx="1"/>
          </p:nvPr>
        </p:nvSpPr>
        <p:spPr>
          <a:xfrm>
            <a:off x="975358" y="4011066"/>
            <a:ext cx="11470643" cy="91132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9" name="Slide Number"/>
          <p:cNvSpPr txBox="1">
            <a:spLocks noGrp="1"/>
          </p:cNvSpPr>
          <p:nvPr>
            <p:ph type="sldNum" sz="quarter" idx="2"/>
          </p:nvPr>
        </p:nvSpPr>
        <p:spPr>
          <a:xfrm>
            <a:off x="16766660" y="12362499"/>
            <a:ext cx="708542" cy="700405"/>
          </a:xfrm>
          <a:prstGeom prst="rect">
            <a:avLst/>
          </a:prstGeom>
          <a:ln w="12700">
            <a:miter lim="400000"/>
          </a:ln>
        </p:spPr>
        <p:txBody>
          <a:bodyPr wrap="none" lIns="121899" tIns="121899" rIns="121899" bIns="121899" anchor="ctr">
            <a:spAutoFit/>
          </a:bodyPr>
          <a:lstStyle>
            <a:lvl1pPr algn="r" defTabSz="914400">
              <a:defRPr sz="3200">
                <a:solidFill>
                  <a:srgbClr val="464749"/>
                </a:solidFill>
                <a:latin typeface="Arial"/>
                <a:ea typeface="Arial"/>
                <a:cs typeface="Arial"/>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1pPr>
      <a:lvl2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2pPr>
      <a:lvl3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3pPr>
      <a:lvl4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4pPr>
      <a:lvl5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5pPr>
      <a:lvl6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6pPr>
      <a:lvl7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7pPr>
      <a:lvl8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8pPr>
      <a:lvl9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9pPr>
    </p:titleStyle>
    <p:bodyStyle>
      <a:lvl1pPr marL="408940" marR="0" indent="-434340"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1pPr>
      <a:lvl2pPr marL="866139" marR="0" indent="-434339"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2pPr>
      <a:lvl3pPr marL="1323339" marR="0" indent="-434339"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3pPr>
      <a:lvl4pPr marL="1780539" marR="0" indent="-434339"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4pPr>
      <a:lvl5pPr marL="2237739" marR="0" indent="-434339"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5pPr>
      <a:lvl6pPr marL="2650902" marR="0" indent="-276891"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6pPr>
      <a:lvl7pPr marL="3108102" marR="0" indent="-276891"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7pPr>
      <a:lvl8pPr marL="3565302" marR="0" indent="-276891"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8pPr>
      <a:lvl9pPr marL="4022502" marR="0" indent="-276891"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9pPr>
    </p:bodyStyle>
    <p:otherStyle>
      <a:lvl1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1pPr>
      <a:lvl2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2pPr>
      <a:lvl3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3pPr>
      <a:lvl4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4pPr>
      <a:lvl5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5pPr>
      <a:lvl6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6pPr>
      <a:lvl7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7pPr>
      <a:lvl8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8pPr>
      <a:lvl9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291C8"/>
        </a:solidFill>
        <a:effectLst/>
      </p:bgPr>
    </p:bg>
    <p:spTree>
      <p:nvGrpSpPr>
        <p:cNvPr id="1" name=""/>
        <p:cNvGrpSpPr/>
        <p:nvPr/>
      </p:nvGrpSpPr>
      <p:grpSpPr>
        <a:xfrm>
          <a:off x="0" y="0"/>
          <a:ext cx="0" cy="0"/>
          <a:chOff x="0" y="0"/>
          <a:chExt cx="0" cy="0"/>
        </a:xfrm>
      </p:grpSpPr>
      <p:pic>
        <p:nvPicPr>
          <p:cNvPr id="47" name="cover8.png" descr="cover8.png"/>
          <p:cNvPicPr>
            <a:picLocks noChangeAspect="1"/>
          </p:cNvPicPr>
          <p:nvPr/>
        </p:nvPicPr>
        <p:blipFill>
          <a:blip r:embed="rId2"/>
          <a:stretch>
            <a:fillRect/>
          </a:stretch>
        </p:blipFill>
        <p:spPr>
          <a:xfrm>
            <a:off x="0" y="7706242"/>
            <a:ext cx="24384001" cy="6016667"/>
          </a:xfrm>
          <a:prstGeom prst="rect">
            <a:avLst/>
          </a:prstGeom>
          <a:ln w="12700">
            <a:miter lim="400000"/>
          </a:ln>
        </p:spPr>
      </p:pic>
      <p:sp>
        <p:nvSpPr>
          <p:cNvPr id="48" name="Rectangle 1"/>
          <p:cNvSpPr txBox="1"/>
          <p:nvPr/>
        </p:nvSpPr>
        <p:spPr>
          <a:xfrm>
            <a:off x="726179" y="2576526"/>
            <a:ext cx="3783545" cy="8359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spAutoFit/>
          </a:bodyPr>
          <a:lstStyle>
            <a:lvl1pPr algn="l" defTabSz="1219021">
              <a:defRPr sz="4200" b="1">
                <a:solidFill>
                  <a:srgbClr val="FFFFFF"/>
                </a:solidFill>
                <a:latin typeface="Arial"/>
                <a:ea typeface="Arial"/>
                <a:cs typeface="Arial"/>
                <a:sym typeface="Arial"/>
              </a:defRPr>
            </a:lvl1pPr>
          </a:lstStyle>
          <a:p>
            <a:r>
              <a:t>Figure SPM.8 </a:t>
            </a:r>
          </a:p>
        </p:txBody>
      </p:sp>
      <p:sp>
        <p:nvSpPr>
          <p:cNvPr id="49" name="TextBox 9"/>
          <p:cNvSpPr txBox="1"/>
          <p:nvPr/>
        </p:nvSpPr>
        <p:spPr>
          <a:xfrm>
            <a:off x="724441" y="3517900"/>
            <a:ext cx="14793450" cy="43949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lvl1pPr algn="l" defTabSz="1219021">
              <a:defRPr sz="9600" b="1">
                <a:solidFill>
                  <a:srgbClr val="FFFFFF"/>
                </a:solidFill>
                <a:latin typeface="Arial"/>
                <a:ea typeface="Arial"/>
                <a:cs typeface="Arial"/>
                <a:sym typeface="Arial"/>
              </a:defRPr>
            </a:lvl1pPr>
          </a:lstStyle>
          <a:p>
            <a:r>
              <a:t>Some changes in the climate can be slowed and even stopped</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291C8"/>
        </a:solidFill>
        <a:effectLst/>
      </p:bgPr>
    </p:bg>
    <p:spTree>
      <p:nvGrpSpPr>
        <p:cNvPr id="1" name=""/>
        <p:cNvGrpSpPr/>
        <p:nvPr/>
      </p:nvGrpSpPr>
      <p:grpSpPr>
        <a:xfrm>
          <a:off x="0" y="0"/>
          <a:ext cx="0" cy="0"/>
          <a:chOff x="0" y="0"/>
          <a:chExt cx="0" cy="0"/>
        </a:xfrm>
      </p:grpSpPr>
      <p:sp>
        <p:nvSpPr>
          <p:cNvPr id="51" name="Rectangle 1"/>
          <p:cNvSpPr txBox="1"/>
          <p:nvPr/>
        </p:nvSpPr>
        <p:spPr>
          <a:xfrm>
            <a:off x="726179" y="3519024"/>
            <a:ext cx="21611747" cy="5136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lvl1pPr algn="l" defTabSz="1219021">
              <a:defRPr sz="8400" b="1">
                <a:solidFill>
                  <a:srgbClr val="FFFFFF"/>
                </a:solidFill>
                <a:latin typeface="Arial"/>
                <a:ea typeface="Arial"/>
                <a:cs typeface="Arial"/>
                <a:sym typeface="Arial"/>
              </a:defRPr>
            </a:lvl1pPr>
          </a:lstStyle>
          <a:p>
            <a:r>
              <a:t>Human activities affect all the major climate system components, with some responding over decades and others over centuries</a:t>
            </a:r>
          </a:p>
        </p:txBody>
      </p:sp>
      <p:pic>
        <p:nvPicPr>
          <p:cNvPr id="52" name="8d.png" descr="8d.png"/>
          <p:cNvPicPr>
            <a:picLocks noChangeAspect="1"/>
          </p:cNvPicPr>
          <p:nvPr/>
        </p:nvPicPr>
        <p:blipFill>
          <a:blip r:embed="rId2"/>
          <a:srcRect l="62529" t="42462" r="19572" b="21127"/>
          <a:stretch>
            <a:fillRect/>
          </a:stretch>
        </p:blipFill>
        <p:spPr>
          <a:xfrm>
            <a:off x="18965524" y="8297333"/>
            <a:ext cx="5079618" cy="5079809"/>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6"/>
                  <a:pt x="2882" y="3017"/>
                </a:cubicBezTo>
                <a:cubicBezTo>
                  <a:pt x="-961" y="7038"/>
                  <a:pt x="-961" y="13557"/>
                  <a:pt x="2882" y="17578"/>
                </a:cubicBezTo>
                <a:cubicBezTo>
                  <a:pt x="6725" y="21600"/>
                  <a:pt x="12953" y="21600"/>
                  <a:pt x="16796" y="17578"/>
                </a:cubicBezTo>
                <a:cubicBezTo>
                  <a:pt x="20639" y="13557"/>
                  <a:pt x="20639" y="7038"/>
                  <a:pt x="16796" y="3017"/>
                </a:cubicBezTo>
                <a:cubicBezTo>
                  <a:pt x="14875" y="1006"/>
                  <a:pt x="12357" y="0"/>
                  <a:pt x="9839" y="0"/>
                </a:cubicBezTo>
                <a:close/>
              </a:path>
            </a:pathLst>
          </a:custGeom>
          <a:ln w="12700">
            <a:miter lim="400000"/>
          </a:ln>
        </p:spPr>
      </p:pic>
      <p:sp>
        <p:nvSpPr>
          <p:cNvPr id="53" name="Rectangle 1"/>
          <p:cNvSpPr txBox="1"/>
          <p:nvPr/>
        </p:nvSpPr>
        <p:spPr>
          <a:xfrm>
            <a:off x="726179" y="2576526"/>
            <a:ext cx="3783545" cy="8359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spAutoFit/>
          </a:bodyPr>
          <a:lstStyle>
            <a:lvl1pPr algn="l" defTabSz="1219021">
              <a:defRPr sz="4200" b="1">
                <a:solidFill>
                  <a:srgbClr val="FFFFFF"/>
                </a:solidFill>
                <a:latin typeface="Arial"/>
                <a:ea typeface="Arial"/>
                <a:cs typeface="Arial"/>
                <a:sym typeface="Arial"/>
              </a:defRPr>
            </a:lvl1pPr>
          </a:lstStyle>
          <a:p>
            <a:r>
              <a:t>Figure SPM.8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Google Shape;124;p3"/>
          <p:cNvSpPr txBox="1"/>
          <p:nvPr/>
        </p:nvSpPr>
        <p:spPr>
          <a:xfrm>
            <a:off x="540827" y="2311400"/>
            <a:ext cx="6831301" cy="34005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lvl1pPr algn="l" defTabSz="914400">
              <a:defRPr sz="4400">
                <a:solidFill>
                  <a:srgbClr val="000000"/>
                </a:solidFill>
                <a:latin typeface="Arial"/>
                <a:ea typeface="Arial"/>
                <a:cs typeface="Arial"/>
                <a:sym typeface="Arial"/>
              </a:defRPr>
            </a:lvl1pPr>
          </a:lstStyle>
          <a:p>
            <a:r>
              <a:t>Human activities affect all the major climate system components, with some responding over decades and others over centuries</a:t>
            </a:r>
          </a:p>
        </p:txBody>
      </p:sp>
      <p:pic>
        <p:nvPicPr>
          <p:cNvPr id="56" name="Image" descr="Image"/>
          <p:cNvPicPr>
            <a:picLocks noChangeAspect="1"/>
          </p:cNvPicPr>
          <p:nvPr/>
        </p:nvPicPr>
        <p:blipFill>
          <a:blip r:embed="rId3"/>
          <a:stretch>
            <a:fillRect/>
          </a:stretch>
        </p:blipFill>
        <p:spPr>
          <a:xfrm>
            <a:off x="11056058" y="426907"/>
            <a:ext cx="9132475" cy="11825464"/>
          </a:xfrm>
          <a:prstGeom prst="rect">
            <a:avLst/>
          </a:prstGeom>
          <a:ln w="12700">
            <a:miter lim="400000"/>
          </a:ln>
        </p:spPr>
      </p:pic>
      <p:sp>
        <p:nvSpPr>
          <p:cNvPr id="57" name="Google Shape;123;p3"/>
          <p:cNvSpPr txBox="1"/>
          <p:nvPr/>
        </p:nvSpPr>
        <p:spPr>
          <a:xfrm>
            <a:off x="540827" y="635000"/>
            <a:ext cx="3783545" cy="762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lvl1pPr algn="l" defTabSz="914400">
              <a:defRPr sz="3600" b="1">
                <a:solidFill>
                  <a:srgbClr val="000000"/>
                </a:solidFill>
                <a:latin typeface="Arial"/>
                <a:ea typeface="Arial"/>
                <a:cs typeface="Arial"/>
                <a:sym typeface="Arial"/>
              </a:defRPr>
            </a:lvl1pPr>
          </a:lstStyle>
          <a:p>
            <a:r>
              <a:t>Figure SPM.8</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Google Shape;124;p3"/>
          <p:cNvSpPr txBox="1"/>
          <p:nvPr/>
        </p:nvSpPr>
        <p:spPr>
          <a:xfrm>
            <a:off x="540827" y="2311400"/>
            <a:ext cx="6831301" cy="34005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4400">
                <a:solidFill>
                  <a:srgbClr val="000000"/>
                </a:solidFill>
                <a:latin typeface="Arial"/>
                <a:ea typeface="Arial"/>
                <a:cs typeface="Arial"/>
                <a:sym typeface="Arial"/>
              </a:defRPr>
            </a:pPr>
            <a:r>
              <a:rPr b="1"/>
              <a:t>Message 1:</a:t>
            </a:r>
            <a:r>
              <a:t> With rapid and strong reductions of GHG emissions, some changes can be stopped by the mid-century</a:t>
            </a:r>
          </a:p>
        </p:txBody>
      </p:sp>
      <p:pic>
        <p:nvPicPr>
          <p:cNvPr id="62" name="Image" descr="Image"/>
          <p:cNvPicPr>
            <a:picLocks noChangeAspect="1"/>
          </p:cNvPicPr>
          <p:nvPr/>
        </p:nvPicPr>
        <p:blipFill>
          <a:blip r:embed="rId3"/>
          <a:stretch>
            <a:fillRect/>
          </a:stretch>
        </p:blipFill>
        <p:spPr>
          <a:xfrm>
            <a:off x="1623318" y="6871434"/>
            <a:ext cx="4212718" cy="5435659"/>
          </a:xfrm>
          <a:prstGeom prst="rect">
            <a:avLst/>
          </a:prstGeom>
          <a:ln w="12700">
            <a:miter lim="400000"/>
          </a:ln>
        </p:spPr>
      </p:pic>
      <p:pic>
        <p:nvPicPr>
          <p:cNvPr id="63" name="Image" descr="Image"/>
          <p:cNvPicPr>
            <a:picLocks noChangeAspect="1"/>
          </p:cNvPicPr>
          <p:nvPr/>
        </p:nvPicPr>
        <p:blipFill>
          <a:blip r:embed="rId4"/>
          <a:stretch>
            <a:fillRect/>
          </a:stretch>
        </p:blipFill>
        <p:spPr>
          <a:xfrm>
            <a:off x="11603486" y="499689"/>
            <a:ext cx="8494358" cy="11864176"/>
          </a:xfrm>
          <a:prstGeom prst="rect">
            <a:avLst/>
          </a:prstGeom>
          <a:ln w="12700">
            <a:miter lim="400000"/>
          </a:ln>
        </p:spPr>
      </p:pic>
      <p:sp>
        <p:nvSpPr>
          <p:cNvPr id="64" name="Rectangle"/>
          <p:cNvSpPr/>
          <p:nvPr/>
        </p:nvSpPr>
        <p:spPr>
          <a:xfrm>
            <a:off x="1583765" y="6823802"/>
            <a:ext cx="3028625" cy="3988630"/>
          </a:xfrm>
          <a:prstGeom prst="rect">
            <a:avLst/>
          </a:prstGeom>
          <a:ln w="63500">
            <a:solidFill>
              <a:srgbClr val="000000"/>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65" name="Google Shape;123;p3"/>
          <p:cNvSpPr txBox="1"/>
          <p:nvPr/>
        </p:nvSpPr>
        <p:spPr>
          <a:xfrm>
            <a:off x="540827" y="635000"/>
            <a:ext cx="3783545" cy="1295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3600" b="1">
                <a:solidFill>
                  <a:srgbClr val="000000"/>
                </a:solidFill>
                <a:latin typeface="Arial"/>
                <a:ea typeface="Arial"/>
                <a:cs typeface="Arial"/>
                <a:sym typeface="Arial"/>
              </a:defRPr>
            </a:pPr>
            <a:r>
              <a:t>Figure SPM.8</a:t>
            </a:r>
          </a:p>
          <a:p>
            <a:pPr algn="l" defTabSz="914400">
              <a:defRPr sz="3600" b="1">
                <a:solidFill>
                  <a:srgbClr val="000000"/>
                </a:solidFill>
                <a:latin typeface="Arial"/>
                <a:ea typeface="Arial"/>
                <a:cs typeface="Arial"/>
                <a:sym typeface="Arial"/>
              </a:defRPr>
            </a:pPr>
            <a:r>
              <a:t>Panel a, b, c</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 descr="Image"/>
          <p:cNvPicPr>
            <a:picLocks noChangeAspect="1"/>
          </p:cNvPicPr>
          <p:nvPr/>
        </p:nvPicPr>
        <p:blipFill>
          <a:blip r:embed="rId3"/>
          <a:srcRect l="1836" t="13112"/>
          <a:stretch>
            <a:fillRect/>
          </a:stretch>
        </p:blipFill>
        <p:spPr>
          <a:xfrm>
            <a:off x="7547279" y="2606039"/>
            <a:ext cx="16458148" cy="6899131"/>
          </a:xfrm>
          <a:prstGeom prst="rect">
            <a:avLst/>
          </a:prstGeom>
          <a:ln w="12700">
            <a:miter lim="400000"/>
          </a:ln>
        </p:spPr>
      </p:pic>
      <p:sp>
        <p:nvSpPr>
          <p:cNvPr id="70" name="Google Shape;124;p3"/>
          <p:cNvSpPr txBox="1"/>
          <p:nvPr/>
        </p:nvSpPr>
        <p:spPr>
          <a:xfrm>
            <a:off x="540827" y="2311400"/>
            <a:ext cx="6831301" cy="34005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4400">
                <a:solidFill>
                  <a:srgbClr val="000000"/>
                </a:solidFill>
                <a:latin typeface="Arial"/>
                <a:ea typeface="Arial"/>
                <a:cs typeface="Arial"/>
                <a:sym typeface="Arial"/>
              </a:defRPr>
            </a:pPr>
            <a:r>
              <a:rPr b="1"/>
              <a:t>Message 1:</a:t>
            </a:r>
            <a:r>
              <a:t> With rapid and strong reductions of GHG emissions, some changes can be stopped by the mid-century</a:t>
            </a:r>
          </a:p>
        </p:txBody>
      </p:sp>
      <p:sp>
        <p:nvSpPr>
          <p:cNvPr id="71" name="Google Shape;123;p3"/>
          <p:cNvSpPr txBox="1"/>
          <p:nvPr/>
        </p:nvSpPr>
        <p:spPr>
          <a:xfrm>
            <a:off x="540827" y="635000"/>
            <a:ext cx="3783545" cy="1295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3600" b="1">
                <a:solidFill>
                  <a:srgbClr val="000000"/>
                </a:solidFill>
                <a:latin typeface="Arial"/>
                <a:ea typeface="Arial"/>
                <a:cs typeface="Arial"/>
                <a:sym typeface="Arial"/>
              </a:defRPr>
            </a:pPr>
            <a:r>
              <a:t>Figure SPM.8</a:t>
            </a:r>
          </a:p>
          <a:p>
            <a:pPr algn="l" defTabSz="914400">
              <a:defRPr sz="3600" b="1">
                <a:solidFill>
                  <a:srgbClr val="000000"/>
                </a:solidFill>
                <a:latin typeface="Arial"/>
                <a:ea typeface="Arial"/>
                <a:cs typeface="Arial"/>
                <a:sym typeface="Arial"/>
              </a:defRPr>
            </a:pPr>
            <a:r>
              <a:t>Panel a</a:t>
            </a:r>
          </a:p>
        </p:txBody>
      </p:sp>
      <p:sp>
        <p:nvSpPr>
          <p:cNvPr id="72" name="Google Shape;124;p3"/>
          <p:cNvSpPr txBox="1"/>
          <p:nvPr/>
        </p:nvSpPr>
        <p:spPr>
          <a:xfrm>
            <a:off x="8039100" y="635000"/>
            <a:ext cx="16172725" cy="762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lvl1pPr algn="l" defTabSz="914400">
              <a:defRPr sz="3600">
                <a:solidFill>
                  <a:srgbClr val="000000"/>
                </a:solidFill>
                <a:latin typeface="Arial"/>
                <a:ea typeface="Arial"/>
                <a:cs typeface="Arial"/>
                <a:sym typeface="Arial"/>
              </a:defRPr>
            </a:lvl1pPr>
          </a:lstStyle>
          <a:p>
            <a:r>
              <a:t>Global surface temperature change relative to 1850-1900</a:t>
            </a:r>
          </a:p>
        </p:txBody>
      </p:sp>
      <p:pic>
        <p:nvPicPr>
          <p:cNvPr id="73" name="Image" descr="Image"/>
          <p:cNvPicPr>
            <a:picLocks noChangeAspect="1"/>
          </p:cNvPicPr>
          <p:nvPr/>
        </p:nvPicPr>
        <p:blipFill>
          <a:blip r:embed="rId4"/>
          <a:stretch>
            <a:fillRect/>
          </a:stretch>
        </p:blipFill>
        <p:spPr>
          <a:xfrm>
            <a:off x="1623318" y="6871434"/>
            <a:ext cx="4212718" cy="5435659"/>
          </a:xfrm>
          <a:prstGeom prst="rect">
            <a:avLst/>
          </a:prstGeom>
          <a:ln w="12700">
            <a:miter lim="400000"/>
          </a:ln>
        </p:spPr>
      </p:pic>
      <p:sp>
        <p:nvSpPr>
          <p:cNvPr id="74" name="Rectangle"/>
          <p:cNvSpPr/>
          <p:nvPr/>
        </p:nvSpPr>
        <p:spPr>
          <a:xfrm>
            <a:off x="1583765" y="6823802"/>
            <a:ext cx="3028625" cy="1362454"/>
          </a:xfrm>
          <a:prstGeom prst="rect">
            <a:avLst/>
          </a:prstGeom>
          <a:ln w="63500">
            <a:solidFill>
              <a:srgbClr val="000000"/>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Image" descr="Image"/>
          <p:cNvPicPr>
            <a:picLocks noChangeAspect="1"/>
          </p:cNvPicPr>
          <p:nvPr/>
        </p:nvPicPr>
        <p:blipFill>
          <a:blip r:embed="rId3"/>
          <a:srcRect t="10390"/>
          <a:stretch>
            <a:fillRect/>
          </a:stretch>
        </p:blipFill>
        <p:spPr>
          <a:xfrm>
            <a:off x="7472467" y="2432342"/>
            <a:ext cx="16299479" cy="7862464"/>
          </a:xfrm>
          <a:prstGeom prst="rect">
            <a:avLst/>
          </a:prstGeom>
          <a:ln w="12700">
            <a:miter lim="400000"/>
          </a:ln>
        </p:spPr>
      </p:pic>
      <p:sp>
        <p:nvSpPr>
          <p:cNvPr id="79" name="Google Shape;124;p3"/>
          <p:cNvSpPr txBox="1"/>
          <p:nvPr/>
        </p:nvSpPr>
        <p:spPr>
          <a:xfrm>
            <a:off x="540827" y="2311400"/>
            <a:ext cx="6831301" cy="34005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4400">
                <a:solidFill>
                  <a:srgbClr val="000000"/>
                </a:solidFill>
                <a:latin typeface="Arial"/>
                <a:ea typeface="Arial"/>
                <a:cs typeface="Arial"/>
                <a:sym typeface="Arial"/>
              </a:defRPr>
            </a:pPr>
            <a:r>
              <a:rPr b="1"/>
              <a:t>Message 1:</a:t>
            </a:r>
            <a:r>
              <a:t> With rapid and strong reductions of GHG emissions, some changes can be stopped by the mid-century</a:t>
            </a:r>
          </a:p>
        </p:txBody>
      </p:sp>
      <p:sp>
        <p:nvSpPr>
          <p:cNvPr id="80" name="Google Shape;124;p3"/>
          <p:cNvSpPr txBox="1"/>
          <p:nvPr/>
        </p:nvSpPr>
        <p:spPr>
          <a:xfrm>
            <a:off x="8039100" y="635000"/>
            <a:ext cx="16172725" cy="762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lvl1pPr algn="l" defTabSz="914400">
              <a:defRPr sz="3600">
                <a:solidFill>
                  <a:srgbClr val="000000"/>
                </a:solidFill>
                <a:latin typeface="Arial"/>
                <a:ea typeface="Arial"/>
                <a:cs typeface="Arial"/>
                <a:sym typeface="Arial"/>
              </a:defRPr>
            </a:lvl1pPr>
          </a:lstStyle>
          <a:p>
            <a:r>
              <a:t>September Arctic sea ice area</a:t>
            </a:r>
          </a:p>
        </p:txBody>
      </p:sp>
      <p:sp>
        <p:nvSpPr>
          <p:cNvPr id="81" name="Google Shape;123;p3"/>
          <p:cNvSpPr txBox="1"/>
          <p:nvPr/>
        </p:nvSpPr>
        <p:spPr>
          <a:xfrm>
            <a:off x="540827" y="635000"/>
            <a:ext cx="3783545" cy="1295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3600" b="1">
                <a:solidFill>
                  <a:srgbClr val="000000"/>
                </a:solidFill>
                <a:latin typeface="Arial"/>
                <a:ea typeface="Arial"/>
                <a:cs typeface="Arial"/>
                <a:sym typeface="Arial"/>
              </a:defRPr>
            </a:pPr>
            <a:r>
              <a:t>Figure SPM.8</a:t>
            </a:r>
          </a:p>
          <a:p>
            <a:pPr algn="l" defTabSz="914400">
              <a:defRPr sz="3600" b="1">
                <a:solidFill>
                  <a:srgbClr val="000000"/>
                </a:solidFill>
                <a:latin typeface="Arial"/>
                <a:ea typeface="Arial"/>
                <a:cs typeface="Arial"/>
                <a:sym typeface="Arial"/>
              </a:defRPr>
            </a:pPr>
            <a:r>
              <a:t>Panel b</a:t>
            </a:r>
          </a:p>
        </p:txBody>
      </p:sp>
      <p:pic>
        <p:nvPicPr>
          <p:cNvPr id="82" name="Image" descr="Image"/>
          <p:cNvPicPr>
            <a:picLocks noChangeAspect="1"/>
          </p:cNvPicPr>
          <p:nvPr/>
        </p:nvPicPr>
        <p:blipFill>
          <a:blip r:embed="rId4"/>
          <a:stretch>
            <a:fillRect/>
          </a:stretch>
        </p:blipFill>
        <p:spPr>
          <a:xfrm>
            <a:off x="1623318" y="6871434"/>
            <a:ext cx="4212718" cy="5435659"/>
          </a:xfrm>
          <a:prstGeom prst="rect">
            <a:avLst/>
          </a:prstGeom>
          <a:ln w="12700">
            <a:miter lim="400000"/>
          </a:ln>
        </p:spPr>
      </p:pic>
      <p:sp>
        <p:nvSpPr>
          <p:cNvPr id="83" name="Rectangle"/>
          <p:cNvSpPr/>
          <p:nvPr/>
        </p:nvSpPr>
        <p:spPr>
          <a:xfrm>
            <a:off x="1583765" y="8208529"/>
            <a:ext cx="3028625" cy="1422696"/>
          </a:xfrm>
          <a:prstGeom prst="rect">
            <a:avLst/>
          </a:prstGeom>
          <a:ln w="63500">
            <a:solidFill>
              <a:srgbClr val="000000"/>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Image" descr="Image"/>
          <p:cNvPicPr>
            <a:picLocks noChangeAspect="1"/>
          </p:cNvPicPr>
          <p:nvPr/>
        </p:nvPicPr>
        <p:blipFill>
          <a:blip r:embed="rId3"/>
          <a:srcRect t="15598"/>
          <a:stretch>
            <a:fillRect/>
          </a:stretch>
        </p:blipFill>
        <p:spPr>
          <a:xfrm>
            <a:off x="7692502" y="2291516"/>
            <a:ext cx="16584344" cy="5879135"/>
          </a:xfrm>
          <a:prstGeom prst="rect">
            <a:avLst/>
          </a:prstGeom>
          <a:ln w="12700">
            <a:miter lim="400000"/>
          </a:ln>
        </p:spPr>
      </p:pic>
      <p:sp>
        <p:nvSpPr>
          <p:cNvPr id="88" name="Google Shape;124;p3"/>
          <p:cNvSpPr txBox="1"/>
          <p:nvPr/>
        </p:nvSpPr>
        <p:spPr>
          <a:xfrm>
            <a:off x="540827" y="2311400"/>
            <a:ext cx="6831301" cy="34005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4400">
                <a:solidFill>
                  <a:srgbClr val="000000"/>
                </a:solidFill>
                <a:latin typeface="Arial"/>
                <a:ea typeface="Arial"/>
                <a:cs typeface="Arial"/>
                <a:sym typeface="Arial"/>
              </a:defRPr>
            </a:pPr>
            <a:r>
              <a:rPr b="1"/>
              <a:t>Message 1:</a:t>
            </a:r>
            <a:r>
              <a:t> With rapid and strong reductions of GHG emissions, some changes can be stopped by the mid-century</a:t>
            </a:r>
          </a:p>
        </p:txBody>
      </p:sp>
      <p:sp>
        <p:nvSpPr>
          <p:cNvPr id="89" name="Google Shape;123;p3"/>
          <p:cNvSpPr txBox="1"/>
          <p:nvPr/>
        </p:nvSpPr>
        <p:spPr>
          <a:xfrm>
            <a:off x="540827" y="635000"/>
            <a:ext cx="3783545" cy="1295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3600" b="1">
                <a:solidFill>
                  <a:srgbClr val="000000"/>
                </a:solidFill>
                <a:latin typeface="Arial"/>
                <a:ea typeface="Arial"/>
                <a:cs typeface="Arial"/>
                <a:sym typeface="Arial"/>
              </a:defRPr>
            </a:pPr>
            <a:r>
              <a:t>Figure SPM.8</a:t>
            </a:r>
          </a:p>
          <a:p>
            <a:pPr algn="l" defTabSz="914400">
              <a:defRPr sz="3600" b="1">
                <a:solidFill>
                  <a:srgbClr val="000000"/>
                </a:solidFill>
                <a:latin typeface="Arial"/>
                <a:ea typeface="Arial"/>
                <a:cs typeface="Arial"/>
                <a:sym typeface="Arial"/>
              </a:defRPr>
            </a:pPr>
            <a:r>
              <a:t>Panel c</a:t>
            </a:r>
          </a:p>
        </p:txBody>
      </p:sp>
      <p:pic>
        <p:nvPicPr>
          <p:cNvPr id="90" name="Image" descr="Image"/>
          <p:cNvPicPr>
            <a:picLocks noChangeAspect="1"/>
          </p:cNvPicPr>
          <p:nvPr/>
        </p:nvPicPr>
        <p:blipFill>
          <a:blip r:embed="rId4"/>
          <a:stretch>
            <a:fillRect/>
          </a:stretch>
        </p:blipFill>
        <p:spPr>
          <a:xfrm>
            <a:off x="1623318" y="6871434"/>
            <a:ext cx="4212718" cy="5435659"/>
          </a:xfrm>
          <a:prstGeom prst="rect">
            <a:avLst/>
          </a:prstGeom>
          <a:ln w="12700">
            <a:miter lim="400000"/>
          </a:ln>
        </p:spPr>
      </p:pic>
      <p:sp>
        <p:nvSpPr>
          <p:cNvPr id="91" name="Rectangle"/>
          <p:cNvSpPr/>
          <p:nvPr/>
        </p:nvSpPr>
        <p:spPr>
          <a:xfrm>
            <a:off x="1583765" y="9632763"/>
            <a:ext cx="3028625" cy="1131001"/>
          </a:xfrm>
          <a:prstGeom prst="rect">
            <a:avLst/>
          </a:prstGeom>
          <a:ln w="63500">
            <a:solidFill>
              <a:srgbClr val="000000"/>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92" name="Google Shape;124;p3"/>
          <p:cNvSpPr txBox="1"/>
          <p:nvPr/>
        </p:nvSpPr>
        <p:spPr>
          <a:xfrm>
            <a:off x="8039100" y="635000"/>
            <a:ext cx="16172725" cy="762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lvl1pPr algn="l" defTabSz="914400">
              <a:defRPr sz="3600">
                <a:solidFill>
                  <a:srgbClr val="000000"/>
                </a:solidFill>
                <a:latin typeface="Arial"/>
                <a:ea typeface="Arial"/>
                <a:cs typeface="Arial"/>
                <a:sym typeface="Arial"/>
              </a:defRPr>
            </a:lvl1pPr>
          </a:lstStyle>
          <a:p>
            <a:r>
              <a:t>Global ocean surface pH (measure of acidity)</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Google Shape;124;p3"/>
          <p:cNvSpPr txBox="1"/>
          <p:nvPr/>
        </p:nvSpPr>
        <p:spPr>
          <a:xfrm>
            <a:off x="540827" y="2311400"/>
            <a:ext cx="6831301" cy="21305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4400">
                <a:solidFill>
                  <a:srgbClr val="000000"/>
                </a:solidFill>
                <a:latin typeface="Arial"/>
                <a:ea typeface="Arial"/>
                <a:cs typeface="Arial"/>
                <a:sym typeface="Arial"/>
              </a:defRPr>
            </a:pPr>
            <a:r>
              <a:rPr b="1"/>
              <a:t>Message 2: </a:t>
            </a:r>
            <a:r>
              <a:t>Some changes are irreversible for centuries to millennia </a:t>
            </a:r>
          </a:p>
        </p:txBody>
      </p:sp>
      <p:pic>
        <p:nvPicPr>
          <p:cNvPr id="97" name="Image" descr="Image"/>
          <p:cNvPicPr>
            <a:picLocks noChangeAspect="1"/>
          </p:cNvPicPr>
          <p:nvPr/>
        </p:nvPicPr>
        <p:blipFill>
          <a:blip r:embed="rId3"/>
          <a:stretch>
            <a:fillRect/>
          </a:stretch>
        </p:blipFill>
        <p:spPr>
          <a:xfrm>
            <a:off x="1623318" y="6871434"/>
            <a:ext cx="4212718" cy="5435659"/>
          </a:xfrm>
          <a:prstGeom prst="rect">
            <a:avLst/>
          </a:prstGeom>
          <a:ln w="12700">
            <a:miter lim="400000"/>
          </a:ln>
        </p:spPr>
      </p:pic>
      <p:sp>
        <p:nvSpPr>
          <p:cNvPr id="98" name="Rectangle"/>
          <p:cNvSpPr/>
          <p:nvPr/>
        </p:nvSpPr>
        <p:spPr>
          <a:xfrm>
            <a:off x="1583765" y="10763763"/>
            <a:ext cx="3028625" cy="1552876"/>
          </a:xfrm>
          <a:prstGeom prst="rect">
            <a:avLst/>
          </a:prstGeom>
          <a:ln w="63500">
            <a:solidFill>
              <a:srgbClr val="000000"/>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99" name="Google Shape;123;p3"/>
          <p:cNvSpPr txBox="1"/>
          <p:nvPr/>
        </p:nvSpPr>
        <p:spPr>
          <a:xfrm>
            <a:off x="540827" y="635000"/>
            <a:ext cx="3783545" cy="1295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3600" b="1">
                <a:solidFill>
                  <a:srgbClr val="000000"/>
                </a:solidFill>
                <a:latin typeface="Arial"/>
                <a:ea typeface="Arial"/>
                <a:cs typeface="Arial"/>
                <a:sym typeface="Arial"/>
              </a:defRPr>
            </a:pPr>
            <a:r>
              <a:t>Figure SPM.8</a:t>
            </a:r>
          </a:p>
          <a:p>
            <a:pPr algn="l" defTabSz="914400">
              <a:defRPr sz="3600" b="1">
                <a:solidFill>
                  <a:srgbClr val="000000"/>
                </a:solidFill>
                <a:latin typeface="Arial"/>
                <a:ea typeface="Arial"/>
                <a:cs typeface="Arial"/>
                <a:sym typeface="Arial"/>
              </a:defRPr>
            </a:pPr>
            <a:r>
              <a:t>Panel d</a:t>
            </a:r>
          </a:p>
        </p:txBody>
      </p:sp>
      <p:sp>
        <p:nvSpPr>
          <p:cNvPr id="100" name="Google Shape;124;p3"/>
          <p:cNvSpPr txBox="1"/>
          <p:nvPr/>
        </p:nvSpPr>
        <p:spPr>
          <a:xfrm>
            <a:off x="8039100" y="635000"/>
            <a:ext cx="16172725" cy="762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lvl1pPr algn="l" defTabSz="914400">
              <a:defRPr sz="3600">
                <a:solidFill>
                  <a:srgbClr val="000000"/>
                </a:solidFill>
                <a:latin typeface="Arial"/>
                <a:ea typeface="Arial"/>
                <a:cs typeface="Arial"/>
                <a:sym typeface="Arial"/>
              </a:defRPr>
            </a:lvl1pPr>
          </a:lstStyle>
          <a:p>
            <a:r>
              <a:t>Global mean sea level change relative to 1900</a:t>
            </a:r>
          </a:p>
        </p:txBody>
      </p:sp>
      <p:pic>
        <p:nvPicPr>
          <p:cNvPr id="101" name="Image" descr="Image"/>
          <p:cNvPicPr>
            <a:picLocks noChangeAspect="1"/>
          </p:cNvPicPr>
          <p:nvPr/>
        </p:nvPicPr>
        <p:blipFill>
          <a:blip r:embed="rId4"/>
          <a:srcRect t="11983"/>
          <a:stretch>
            <a:fillRect/>
          </a:stretch>
        </p:blipFill>
        <p:spPr>
          <a:xfrm>
            <a:off x="7660175" y="2704090"/>
            <a:ext cx="16447092" cy="7539661"/>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Google Shape;124;p3"/>
          <p:cNvSpPr txBox="1"/>
          <p:nvPr/>
        </p:nvSpPr>
        <p:spPr>
          <a:xfrm>
            <a:off x="540827" y="2311400"/>
            <a:ext cx="6831301" cy="34005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4400">
                <a:solidFill>
                  <a:srgbClr val="000000"/>
                </a:solidFill>
                <a:latin typeface="Arial"/>
                <a:ea typeface="Arial"/>
                <a:cs typeface="Arial"/>
                <a:sym typeface="Arial"/>
              </a:defRPr>
            </a:pPr>
            <a:r>
              <a:rPr b="1"/>
              <a:t>Message 3:</a:t>
            </a:r>
            <a:r>
              <a:t> low-likelihood, high impact storylines leading to very high sea levels cannot be ruled out</a:t>
            </a:r>
          </a:p>
        </p:txBody>
      </p:sp>
      <p:sp>
        <p:nvSpPr>
          <p:cNvPr id="106" name="Google Shape;123;p3"/>
          <p:cNvSpPr txBox="1"/>
          <p:nvPr/>
        </p:nvSpPr>
        <p:spPr>
          <a:xfrm>
            <a:off x="540827" y="635000"/>
            <a:ext cx="3783545" cy="1295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3600" b="1">
                <a:solidFill>
                  <a:srgbClr val="000000"/>
                </a:solidFill>
                <a:latin typeface="Arial"/>
                <a:ea typeface="Arial"/>
                <a:cs typeface="Arial"/>
                <a:sym typeface="Arial"/>
              </a:defRPr>
            </a:pPr>
            <a:r>
              <a:t>Figure SPM.8</a:t>
            </a:r>
          </a:p>
          <a:p>
            <a:pPr algn="l" defTabSz="914400">
              <a:defRPr sz="3600" b="1">
                <a:solidFill>
                  <a:srgbClr val="000000"/>
                </a:solidFill>
                <a:latin typeface="Arial"/>
                <a:ea typeface="Arial"/>
                <a:cs typeface="Arial"/>
                <a:sym typeface="Arial"/>
              </a:defRPr>
            </a:pPr>
            <a:r>
              <a:t>Panel e</a:t>
            </a:r>
          </a:p>
        </p:txBody>
      </p:sp>
      <p:pic>
        <p:nvPicPr>
          <p:cNvPr id="107" name="Image" descr="Image"/>
          <p:cNvPicPr>
            <a:picLocks noChangeAspect="1"/>
          </p:cNvPicPr>
          <p:nvPr/>
        </p:nvPicPr>
        <p:blipFill>
          <a:blip r:embed="rId3"/>
          <a:stretch>
            <a:fillRect/>
          </a:stretch>
        </p:blipFill>
        <p:spPr>
          <a:xfrm>
            <a:off x="1623318" y="6871434"/>
            <a:ext cx="4212718" cy="5435659"/>
          </a:xfrm>
          <a:prstGeom prst="rect">
            <a:avLst/>
          </a:prstGeom>
          <a:ln w="12700">
            <a:miter lim="400000"/>
          </a:ln>
        </p:spPr>
      </p:pic>
      <p:sp>
        <p:nvSpPr>
          <p:cNvPr id="108" name="Rectangle"/>
          <p:cNvSpPr/>
          <p:nvPr/>
        </p:nvSpPr>
        <p:spPr>
          <a:xfrm>
            <a:off x="1583765" y="10763763"/>
            <a:ext cx="3028625" cy="1552876"/>
          </a:xfrm>
          <a:prstGeom prst="rect">
            <a:avLst/>
          </a:prstGeom>
          <a:ln w="63500">
            <a:solidFill>
              <a:srgbClr val="000000"/>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09" name="Rectangle"/>
          <p:cNvSpPr/>
          <p:nvPr/>
        </p:nvSpPr>
        <p:spPr>
          <a:xfrm>
            <a:off x="4610526" y="6861888"/>
            <a:ext cx="1217447" cy="5454751"/>
          </a:xfrm>
          <a:prstGeom prst="rect">
            <a:avLst/>
          </a:prstGeom>
          <a:ln w="63500">
            <a:solidFill>
              <a:srgbClr val="000000"/>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110" name="Image" descr="Image"/>
          <p:cNvPicPr>
            <a:picLocks noChangeAspect="1"/>
          </p:cNvPicPr>
          <p:nvPr/>
        </p:nvPicPr>
        <p:blipFill>
          <a:blip r:embed="rId4"/>
          <a:stretch>
            <a:fillRect/>
          </a:stretch>
        </p:blipFill>
        <p:spPr>
          <a:xfrm>
            <a:off x="7702797" y="-21302616"/>
            <a:ext cx="22895368" cy="31541762"/>
          </a:xfrm>
          <a:prstGeom prst="rect">
            <a:avLst/>
          </a:prstGeom>
          <a:ln w="12700">
            <a:miter lim="400000"/>
          </a:ln>
        </p:spPr>
      </p:pic>
      <p:grpSp>
        <p:nvGrpSpPr>
          <p:cNvPr id="115" name="Group"/>
          <p:cNvGrpSpPr/>
          <p:nvPr/>
        </p:nvGrpSpPr>
        <p:grpSpPr>
          <a:xfrm>
            <a:off x="10812739" y="1852062"/>
            <a:ext cx="6666908" cy="6412438"/>
            <a:chOff x="0" y="539036"/>
            <a:chExt cx="6666907" cy="6412437"/>
          </a:xfrm>
        </p:grpSpPr>
        <p:sp>
          <p:nvSpPr>
            <p:cNvPr id="111" name="(d) Global mean sea level change relative to 1900"/>
            <p:cNvSpPr/>
            <p:nvPr/>
          </p:nvSpPr>
          <p:spPr>
            <a:xfrm>
              <a:off x="0" y="5657567"/>
              <a:ext cx="575456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3400">
                  <a:solidFill>
                    <a:srgbClr val="000000"/>
                  </a:solidFill>
                  <a:latin typeface="Arial"/>
                  <a:ea typeface="Arial"/>
                  <a:cs typeface="Arial"/>
                  <a:sym typeface="Arial"/>
                </a:defRPr>
              </a:lvl1pPr>
            </a:lstStyle>
            <a:p>
              <a:r>
                <a:t>(d) Global mean sea level change relative to 1900</a:t>
              </a:r>
            </a:p>
          </p:txBody>
        </p:sp>
        <p:sp>
          <p:nvSpPr>
            <p:cNvPr id="112" name="(e) Global mean sea level change in 2300 relative to 1900"/>
            <p:cNvSpPr/>
            <p:nvPr/>
          </p:nvSpPr>
          <p:spPr>
            <a:xfrm>
              <a:off x="73426" y="539036"/>
              <a:ext cx="659348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3400">
                  <a:solidFill>
                    <a:srgbClr val="000000"/>
                  </a:solidFill>
                  <a:latin typeface="Arial"/>
                  <a:ea typeface="Arial"/>
                  <a:cs typeface="Arial"/>
                  <a:sym typeface="Arial"/>
                </a:defRPr>
              </a:lvl1pPr>
            </a:lstStyle>
            <a:p>
              <a:r>
                <a:t>(e) Global mean sea level change in 2300 relative to 1900</a:t>
              </a:r>
            </a:p>
          </p:txBody>
        </p:sp>
        <p:sp>
          <p:nvSpPr>
            <p:cNvPr id="113" name="Line"/>
            <p:cNvSpPr/>
            <p:nvPr/>
          </p:nvSpPr>
          <p:spPr>
            <a:xfrm>
              <a:off x="1948598" y="6254467"/>
              <a:ext cx="1" cy="697008"/>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endParaRPr/>
            </a:p>
          </p:txBody>
        </p:sp>
        <p:sp>
          <p:nvSpPr>
            <p:cNvPr id="114" name="Line"/>
            <p:cNvSpPr/>
            <p:nvPr/>
          </p:nvSpPr>
          <p:spPr>
            <a:xfrm>
              <a:off x="5222437" y="839950"/>
              <a:ext cx="983440"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1" nodeType="afterEffect">
                                  <p:stCondLst>
                                    <p:cond delay="0"/>
                                  </p:stCondLst>
                                  <p:childTnLst>
                                    <p:animScale>
                                      <p:cBhvr>
                                        <p:cTn id="6" dur="1000" fill="hold"/>
                                        <p:tgtEl>
                                          <p:spTgt spid="110"/>
                                        </p:tgtEl>
                                      </p:cBhvr>
                                      <p:by x="36119" y="36119"/>
                                    </p:animScale>
                                  </p:childTnLst>
                                </p:cTn>
                              </p:par>
                            </p:childTnLst>
                          </p:cTn>
                        </p:par>
                        <p:par>
                          <p:cTn id="7" fill="hold">
                            <p:stCondLst>
                              <p:cond delay="0"/>
                            </p:stCondLst>
                            <p:childTnLst>
                              <p:par>
                                <p:cTn id="8" presetID="-1" presetClass="path" presetSubtype="0" accel="50000" decel="50000" fill="hold" nodeType="withEffect">
                                  <p:stCondLst>
                                    <p:cond delay="0"/>
                                  </p:stCondLst>
                                  <p:childTnLst>
                                    <p:animMotion origin="layout" path="M 0.000000 0.000000 L -0.143651 0.836514" pathEditMode="relative">
                                      <p:cBhvr>
                                        <p:cTn id="9" dur="1000" fill="hold"/>
                                        <p:tgtEl>
                                          <p:spTgt spid="110"/>
                                        </p:tgtEl>
                                        <p:attrNameLst>
                                          <p:attrName>ppt_x</p:attrName>
                                          <p:attrName>ppt_y</p:attrName>
                                        </p:attrNameLst>
                                      </p:cBhvr>
                                    </p:animMotion>
                                  </p:childTnLst>
                                </p:cTn>
                              </p:par>
                            </p:childTnLst>
                          </p:cTn>
                        </p:par>
                        <p:par>
                          <p:cTn id="10" fill="hold">
                            <p:stCondLst>
                              <p:cond delay="1000"/>
                            </p:stCondLst>
                            <p:childTnLst>
                              <p:par>
                                <p:cTn id="11" presetID="10" presetClass="entr" fill="hold" grpId="3" nodeType="afterEffect">
                                  <p:stCondLst>
                                    <p:cond delay="0"/>
                                  </p:stCondLst>
                                  <p:iterate>
                                    <p:tmAbs val="0"/>
                                  </p:iterate>
                                  <p:childTnLst>
                                    <p:set>
                                      <p:cBhvr>
                                        <p:cTn id="12" fill="hold"/>
                                        <p:tgtEl>
                                          <p:spTgt spid="115"/>
                                        </p:tgtEl>
                                        <p:attrNameLst>
                                          <p:attrName>style.visibility</p:attrName>
                                        </p:attrNameLst>
                                      </p:cBhvr>
                                      <p:to>
                                        <p:strVal val="visible"/>
                                      </p:to>
                                    </p:set>
                                    <p:animEffect transition="in" filter="fade">
                                      <p:cBhvr>
                                        <p:cTn id="13" dur="3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1" animBg="1" advAuto="0"/>
      <p:bldP spid="115" grpId="3" animBg="1" advAuto="0"/>
    </p:bldLst>
  </p:timing>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1605</Words>
  <Application>Microsoft Macintosh PowerPoint</Application>
  <PresentationFormat>Custom</PresentationFormat>
  <Paragraphs>95</Paragraphs>
  <Slides>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Helvetica Neue</vt:lpstr>
      <vt:lpstr>Helvetica Neue Medium</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Angela Morelli</cp:lastModifiedBy>
  <cp:revision>1</cp:revision>
  <dcterms:modified xsi:type="dcterms:W3CDTF">2022-11-18T19:39:10Z</dcterms:modified>
</cp:coreProperties>
</file>